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84"/>
  </p:notesMasterIdLst>
  <p:sldIdLst>
    <p:sldId id="591" r:id="rId6"/>
    <p:sldId id="604" r:id="rId7"/>
    <p:sldId id="603" r:id="rId8"/>
    <p:sldId id="577" r:id="rId9"/>
    <p:sldId id="607" r:id="rId10"/>
    <p:sldId id="612" r:id="rId11"/>
    <p:sldId id="592" r:id="rId12"/>
    <p:sldId id="579" r:id="rId13"/>
    <p:sldId id="580" r:id="rId14"/>
    <p:sldId id="581" r:id="rId15"/>
    <p:sldId id="583" r:id="rId16"/>
    <p:sldId id="666" r:id="rId17"/>
    <p:sldId id="616" r:id="rId18"/>
    <p:sldId id="584" r:id="rId19"/>
    <p:sldId id="609" r:id="rId20"/>
    <p:sldId id="614" r:id="rId21"/>
    <p:sldId id="617" r:id="rId22"/>
    <p:sldId id="618" r:id="rId23"/>
    <p:sldId id="599" r:id="rId24"/>
    <p:sldId id="597" r:id="rId25"/>
    <p:sldId id="598" r:id="rId26"/>
    <p:sldId id="628" r:id="rId27"/>
    <p:sldId id="622" r:id="rId28"/>
    <p:sldId id="627" r:id="rId29"/>
    <p:sldId id="619" r:id="rId30"/>
    <p:sldId id="620" r:id="rId31"/>
    <p:sldId id="621" r:id="rId32"/>
    <p:sldId id="585" r:id="rId33"/>
    <p:sldId id="586" r:id="rId34"/>
    <p:sldId id="587" r:id="rId35"/>
    <p:sldId id="602" r:id="rId36"/>
    <p:sldId id="605" r:id="rId37"/>
    <p:sldId id="606" r:id="rId38"/>
    <p:sldId id="613" r:id="rId39"/>
    <p:sldId id="589" r:id="rId40"/>
    <p:sldId id="652" r:id="rId41"/>
    <p:sldId id="651" r:id="rId42"/>
    <p:sldId id="653" r:id="rId43"/>
    <p:sldId id="655" r:id="rId44"/>
    <p:sldId id="656" r:id="rId45"/>
    <p:sldId id="657" r:id="rId46"/>
    <p:sldId id="658" r:id="rId47"/>
    <p:sldId id="663" r:id="rId48"/>
    <p:sldId id="668" r:id="rId49"/>
    <p:sldId id="662" r:id="rId50"/>
    <p:sldId id="582" r:id="rId51"/>
    <p:sldId id="664" r:id="rId52"/>
    <p:sldId id="665" r:id="rId53"/>
    <p:sldId id="629" r:id="rId54"/>
    <p:sldId id="611" r:id="rId55"/>
    <p:sldId id="610" r:id="rId56"/>
    <p:sldId id="615" r:id="rId57"/>
    <p:sldId id="624" r:id="rId58"/>
    <p:sldId id="625" r:id="rId59"/>
    <p:sldId id="636" r:id="rId60"/>
    <p:sldId id="626" r:id="rId61"/>
    <p:sldId id="650" r:id="rId62"/>
    <p:sldId id="630" r:id="rId63"/>
    <p:sldId id="631" r:id="rId64"/>
    <p:sldId id="632" r:id="rId65"/>
    <p:sldId id="634" r:id="rId66"/>
    <p:sldId id="633" r:id="rId67"/>
    <p:sldId id="635" r:id="rId68"/>
    <p:sldId id="659" r:id="rId69"/>
    <p:sldId id="596" r:id="rId70"/>
    <p:sldId id="639" r:id="rId71"/>
    <p:sldId id="642" r:id="rId72"/>
    <p:sldId id="661" r:id="rId73"/>
    <p:sldId id="647" r:id="rId74"/>
    <p:sldId id="640" r:id="rId75"/>
    <p:sldId id="641" r:id="rId76"/>
    <p:sldId id="643" r:id="rId77"/>
    <p:sldId id="644" r:id="rId78"/>
    <p:sldId id="645" r:id="rId79"/>
    <p:sldId id="660" r:id="rId80"/>
    <p:sldId id="648" r:id="rId81"/>
    <p:sldId id="649" r:id="rId82"/>
    <p:sldId id="393" r:id="rId8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solt VARGA" initials="ZV" lastIdx="1" clrIdx="0">
    <p:extLst>
      <p:ext uri="{19B8F6BF-5375-455C-9EA6-DF929625EA0E}">
        <p15:presenceInfo xmlns:p15="http://schemas.microsoft.com/office/powerpoint/2012/main" userId="f7310361332a0e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58" autoAdjust="0"/>
    <p:restoredTop sz="86254" autoAdjust="0"/>
  </p:normalViewPr>
  <p:slideViewPr>
    <p:cSldViewPr snapToGrid="0">
      <p:cViewPr varScale="1">
        <p:scale>
          <a:sx n="113" d="100"/>
          <a:sy n="113" d="100"/>
        </p:scale>
        <p:origin x="654" y="108"/>
      </p:cViewPr>
      <p:guideLst/>
    </p:cSldViewPr>
  </p:slideViewPr>
  <p:outlineViewPr>
    <p:cViewPr>
      <p:scale>
        <a:sx n="33" d="100"/>
        <a:sy n="33" d="100"/>
      </p:scale>
      <p:origin x="0" y="-3702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4910778D-7D4E-4F54-B31C-DC54FC664EF3}" type="datetimeFigureOut">
              <a:rPr lang="en-GB" smtClean="0"/>
              <a:t>11/09/2019</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DB0070F-032D-4749-99AA-9AF803689249}" type="slidenum">
              <a:rPr lang="en-GB" smtClean="0"/>
              <a:t>‹#›</a:t>
            </a:fld>
            <a:endParaRPr lang="en-GB"/>
          </a:p>
        </p:txBody>
      </p:sp>
    </p:spTree>
    <p:extLst>
      <p:ext uri="{BB962C8B-B14F-4D97-AF65-F5344CB8AC3E}">
        <p14:creationId xmlns:p14="http://schemas.microsoft.com/office/powerpoint/2010/main" val="655513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72F5CB49-2D27-40A7-BE74-49F468E20CDA}" type="slidenum">
              <a:rPr lang="en-GB" smtClean="0"/>
              <a:pPr>
                <a:defRPr/>
              </a:pPr>
              <a:t>1</a:t>
            </a:fld>
            <a:endParaRPr lang="en-GB"/>
          </a:p>
        </p:txBody>
      </p:sp>
    </p:spTree>
    <p:extLst>
      <p:ext uri="{BB962C8B-B14F-4D97-AF65-F5344CB8AC3E}">
        <p14:creationId xmlns:p14="http://schemas.microsoft.com/office/powerpoint/2010/main" val="23176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10</a:t>
            </a:fld>
            <a:endParaRPr lang="en-GB"/>
          </a:p>
        </p:txBody>
      </p:sp>
    </p:spTree>
    <p:extLst>
      <p:ext uri="{BB962C8B-B14F-4D97-AF65-F5344CB8AC3E}">
        <p14:creationId xmlns:p14="http://schemas.microsoft.com/office/powerpoint/2010/main" val="4288393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11</a:t>
            </a:fld>
            <a:endParaRPr lang="en-GB"/>
          </a:p>
        </p:txBody>
      </p:sp>
    </p:spTree>
    <p:extLst>
      <p:ext uri="{BB962C8B-B14F-4D97-AF65-F5344CB8AC3E}">
        <p14:creationId xmlns:p14="http://schemas.microsoft.com/office/powerpoint/2010/main" val="2435189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12</a:t>
            </a:fld>
            <a:endParaRPr lang="en-GB"/>
          </a:p>
        </p:txBody>
      </p:sp>
    </p:spTree>
    <p:extLst>
      <p:ext uri="{BB962C8B-B14F-4D97-AF65-F5344CB8AC3E}">
        <p14:creationId xmlns:p14="http://schemas.microsoft.com/office/powerpoint/2010/main" val="373143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13</a:t>
            </a:fld>
            <a:endParaRPr lang="en-GB"/>
          </a:p>
        </p:txBody>
      </p:sp>
    </p:spTree>
    <p:extLst>
      <p:ext uri="{BB962C8B-B14F-4D97-AF65-F5344CB8AC3E}">
        <p14:creationId xmlns:p14="http://schemas.microsoft.com/office/powerpoint/2010/main" val="4171261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14</a:t>
            </a:fld>
            <a:endParaRPr lang="en-GB"/>
          </a:p>
        </p:txBody>
      </p:sp>
    </p:spTree>
    <p:extLst>
      <p:ext uri="{BB962C8B-B14F-4D97-AF65-F5344CB8AC3E}">
        <p14:creationId xmlns:p14="http://schemas.microsoft.com/office/powerpoint/2010/main" val="339757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15</a:t>
            </a:fld>
            <a:endParaRPr lang="en-GB"/>
          </a:p>
        </p:txBody>
      </p:sp>
    </p:spTree>
    <p:extLst>
      <p:ext uri="{BB962C8B-B14F-4D97-AF65-F5344CB8AC3E}">
        <p14:creationId xmlns:p14="http://schemas.microsoft.com/office/powerpoint/2010/main" val="236998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16</a:t>
            </a:fld>
            <a:endParaRPr lang="en-GB"/>
          </a:p>
        </p:txBody>
      </p:sp>
    </p:spTree>
    <p:extLst>
      <p:ext uri="{BB962C8B-B14F-4D97-AF65-F5344CB8AC3E}">
        <p14:creationId xmlns:p14="http://schemas.microsoft.com/office/powerpoint/2010/main" val="1494019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17</a:t>
            </a:fld>
            <a:endParaRPr lang="en-GB"/>
          </a:p>
        </p:txBody>
      </p:sp>
    </p:spTree>
    <p:extLst>
      <p:ext uri="{BB962C8B-B14F-4D97-AF65-F5344CB8AC3E}">
        <p14:creationId xmlns:p14="http://schemas.microsoft.com/office/powerpoint/2010/main" val="280847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18</a:t>
            </a:fld>
            <a:endParaRPr lang="en-GB"/>
          </a:p>
        </p:txBody>
      </p:sp>
    </p:spTree>
    <p:extLst>
      <p:ext uri="{BB962C8B-B14F-4D97-AF65-F5344CB8AC3E}">
        <p14:creationId xmlns:p14="http://schemas.microsoft.com/office/powerpoint/2010/main" val="111676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19</a:t>
            </a:fld>
            <a:endParaRPr lang="en-GB"/>
          </a:p>
        </p:txBody>
      </p:sp>
    </p:spTree>
    <p:extLst>
      <p:ext uri="{BB962C8B-B14F-4D97-AF65-F5344CB8AC3E}">
        <p14:creationId xmlns:p14="http://schemas.microsoft.com/office/powerpoint/2010/main" val="340429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a:t>
            </a:fld>
            <a:endParaRPr lang="en-GB"/>
          </a:p>
        </p:txBody>
      </p:sp>
    </p:spTree>
    <p:extLst>
      <p:ext uri="{BB962C8B-B14F-4D97-AF65-F5344CB8AC3E}">
        <p14:creationId xmlns:p14="http://schemas.microsoft.com/office/powerpoint/2010/main" val="2088942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20</a:t>
            </a:fld>
            <a:endParaRPr lang="en-GB"/>
          </a:p>
        </p:txBody>
      </p:sp>
    </p:spTree>
    <p:extLst>
      <p:ext uri="{BB962C8B-B14F-4D97-AF65-F5344CB8AC3E}">
        <p14:creationId xmlns:p14="http://schemas.microsoft.com/office/powerpoint/2010/main" val="340035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21</a:t>
            </a:fld>
            <a:endParaRPr lang="en-GB"/>
          </a:p>
        </p:txBody>
      </p:sp>
    </p:spTree>
    <p:extLst>
      <p:ext uri="{BB962C8B-B14F-4D97-AF65-F5344CB8AC3E}">
        <p14:creationId xmlns:p14="http://schemas.microsoft.com/office/powerpoint/2010/main" val="2671710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22</a:t>
            </a:fld>
            <a:endParaRPr lang="en-GB"/>
          </a:p>
        </p:txBody>
      </p:sp>
    </p:spTree>
    <p:extLst>
      <p:ext uri="{BB962C8B-B14F-4D97-AF65-F5344CB8AC3E}">
        <p14:creationId xmlns:p14="http://schemas.microsoft.com/office/powerpoint/2010/main" val="356421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23</a:t>
            </a:fld>
            <a:endParaRPr lang="en-GB"/>
          </a:p>
        </p:txBody>
      </p:sp>
    </p:spTree>
    <p:extLst>
      <p:ext uri="{BB962C8B-B14F-4D97-AF65-F5344CB8AC3E}">
        <p14:creationId xmlns:p14="http://schemas.microsoft.com/office/powerpoint/2010/main" val="70802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24</a:t>
            </a:fld>
            <a:endParaRPr lang="en-GB"/>
          </a:p>
        </p:txBody>
      </p:sp>
    </p:spTree>
    <p:extLst>
      <p:ext uri="{BB962C8B-B14F-4D97-AF65-F5344CB8AC3E}">
        <p14:creationId xmlns:p14="http://schemas.microsoft.com/office/powerpoint/2010/main" val="34627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25</a:t>
            </a:fld>
            <a:endParaRPr lang="en-GB"/>
          </a:p>
        </p:txBody>
      </p:sp>
    </p:spTree>
    <p:extLst>
      <p:ext uri="{BB962C8B-B14F-4D97-AF65-F5344CB8AC3E}">
        <p14:creationId xmlns:p14="http://schemas.microsoft.com/office/powerpoint/2010/main" val="2535003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26</a:t>
            </a:fld>
            <a:endParaRPr lang="en-GB"/>
          </a:p>
        </p:txBody>
      </p:sp>
    </p:spTree>
    <p:extLst>
      <p:ext uri="{BB962C8B-B14F-4D97-AF65-F5344CB8AC3E}">
        <p14:creationId xmlns:p14="http://schemas.microsoft.com/office/powerpoint/2010/main" val="76686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27</a:t>
            </a:fld>
            <a:endParaRPr lang="en-GB"/>
          </a:p>
        </p:txBody>
      </p:sp>
    </p:spTree>
    <p:extLst>
      <p:ext uri="{BB962C8B-B14F-4D97-AF65-F5344CB8AC3E}">
        <p14:creationId xmlns:p14="http://schemas.microsoft.com/office/powerpoint/2010/main" val="2836146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28</a:t>
            </a:fld>
            <a:endParaRPr lang="en-GB"/>
          </a:p>
        </p:txBody>
      </p:sp>
    </p:spTree>
    <p:extLst>
      <p:ext uri="{BB962C8B-B14F-4D97-AF65-F5344CB8AC3E}">
        <p14:creationId xmlns:p14="http://schemas.microsoft.com/office/powerpoint/2010/main" val="272079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29</a:t>
            </a:fld>
            <a:endParaRPr lang="en-GB"/>
          </a:p>
        </p:txBody>
      </p:sp>
    </p:spTree>
    <p:extLst>
      <p:ext uri="{BB962C8B-B14F-4D97-AF65-F5344CB8AC3E}">
        <p14:creationId xmlns:p14="http://schemas.microsoft.com/office/powerpoint/2010/main" val="345575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3</a:t>
            </a:fld>
            <a:endParaRPr lang="en-GB"/>
          </a:p>
        </p:txBody>
      </p:sp>
    </p:spTree>
    <p:extLst>
      <p:ext uri="{BB962C8B-B14F-4D97-AF65-F5344CB8AC3E}">
        <p14:creationId xmlns:p14="http://schemas.microsoft.com/office/powerpoint/2010/main" val="2021818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11A099E6-EB8F-424D-99AE-95CB0206E4B0}" type="slidenum">
              <a:rPr lang="en-GB" smtClean="0"/>
              <a:pPr>
                <a:defRPr/>
              </a:pPr>
              <a:t>30</a:t>
            </a:fld>
            <a:endParaRPr lang="en-GB"/>
          </a:p>
        </p:txBody>
      </p:sp>
    </p:spTree>
    <p:extLst>
      <p:ext uri="{BB962C8B-B14F-4D97-AF65-F5344CB8AC3E}">
        <p14:creationId xmlns:p14="http://schemas.microsoft.com/office/powerpoint/2010/main" val="290129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31</a:t>
            </a:fld>
            <a:endParaRPr lang="en-GB"/>
          </a:p>
        </p:txBody>
      </p:sp>
    </p:spTree>
    <p:extLst>
      <p:ext uri="{BB962C8B-B14F-4D97-AF65-F5344CB8AC3E}">
        <p14:creationId xmlns:p14="http://schemas.microsoft.com/office/powerpoint/2010/main" val="999314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32</a:t>
            </a:fld>
            <a:endParaRPr lang="en-GB"/>
          </a:p>
        </p:txBody>
      </p:sp>
    </p:spTree>
    <p:extLst>
      <p:ext uri="{BB962C8B-B14F-4D97-AF65-F5344CB8AC3E}">
        <p14:creationId xmlns:p14="http://schemas.microsoft.com/office/powerpoint/2010/main" val="2831190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33</a:t>
            </a:fld>
            <a:endParaRPr lang="en-GB"/>
          </a:p>
        </p:txBody>
      </p:sp>
    </p:spTree>
    <p:extLst>
      <p:ext uri="{BB962C8B-B14F-4D97-AF65-F5344CB8AC3E}">
        <p14:creationId xmlns:p14="http://schemas.microsoft.com/office/powerpoint/2010/main" val="2617383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34</a:t>
            </a:fld>
            <a:endParaRPr lang="en-GB"/>
          </a:p>
        </p:txBody>
      </p:sp>
    </p:spTree>
    <p:extLst>
      <p:ext uri="{BB962C8B-B14F-4D97-AF65-F5344CB8AC3E}">
        <p14:creationId xmlns:p14="http://schemas.microsoft.com/office/powerpoint/2010/main" val="4155204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35</a:t>
            </a:fld>
            <a:endParaRPr lang="en-GB"/>
          </a:p>
        </p:txBody>
      </p:sp>
    </p:spTree>
    <p:extLst>
      <p:ext uri="{BB962C8B-B14F-4D97-AF65-F5344CB8AC3E}">
        <p14:creationId xmlns:p14="http://schemas.microsoft.com/office/powerpoint/2010/main" val="1417814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36</a:t>
            </a:fld>
            <a:endParaRPr lang="en-GB"/>
          </a:p>
        </p:txBody>
      </p:sp>
    </p:spTree>
    <p:extLst>
      <p:ext uri="{BB962C8B-B14F-4D97-AF65-F5344CB8AC3E}">
        <p14:creationId xmlns:p14="http://schemas.microsoft.com/office/powerpoint/2010/main" val="496559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37</a:t>
            </a:fld>
            <a:endParaRPr lang="en-GB"/>
          </a:p>
        </p:txBody>
      </p:sp>
    </p:spTree>
    <p:extLst>
      <p:ext uri="{BB962C8B-B14F-4D97-AF65-F5344CB8AC3E}">
        <p14:creationId xmlns:p14="http://schemas.microsoft.com/office/powerpoint/2010/main" val="996981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38</a:t>
            </a:fld>
            <a:endParaRPr lang="en-GB"/>
          </a:p>
        </p:txBody>
      </p:sp>
    </p:spTree>
    <p:extLst>
      <p:ext uri="{BB962C8B-B14F-4D97-AF65-F5344CB8AC3E}">
        <p14:creationId xmlns:p14="http://schemas.microsoft.com/office/powerpoint/2010/main" val="4240701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39</a:t>
            </a:fld>
            <a:endParaRPr lang="en-GB"/>
          </a:p>
        </p:txBody>
      </p:sp>
    </p:spTree>
    <p:extLst>
      <p:ext uri="{BB962C8B-B14F-4D97-AF65-F5344CB8AC3E}">
        <p14:creationId xmlns:p14="http://schemas.microsoft.com/office/powerpoint/2010/main" val="25833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4</a:t>
            </a:fld>
            <a:endParaRPr lang="en-GB"/>
          </a:p>
        </p:txBody>
      </p:sp>
    </p:spTree>
    <p:extLst>
      <p:ext uri="{BB962C8B-B14F-4D97-AF65-F5344CB8AC3E}">
        <p14:creationId xmlns:p14="http://schemas.microsoft.com/office/powerpoint/2010/main" val="3464246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40</a:t>
            </a:fld>
            <a:endParaRPr lang="en-GB"/>
          </a:p>
        </p:txBody>
      </p:sp>
    </p:spTree>
    <p:extLst>
      <p:ext uri="{BB962C8B-B14F-4D97-AF65-F5344CB8AC3E}">
        <p14:creationId xmlns:p14="http://schemas.microsoft.com/office/powerpoint/2010/main" val="3351106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41</a:t>
            </a:fld>
            <a:endParaRPr lang="en-GB"/>
          </a:p>
        </p:txBody>
      </p:sp>
    </p:spTree>
    <p:extLst>
      <p:ext uri="{BB962C8B-B14F-4D97-AF65-F5344CB8AC3E}">
        <p14:creationId xmlns:p14="http://schemas.microsoft.com/office/powerpoint/2010/main" val="16217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42</a:t>
            </a:fld>
            <a:endParaRPr lang="en-GB"/>
          </a:p>
        </p:txBody>
      </p:sp>
    </p:spTree>
    <p:extLst>
      <p:ext uri="{BB962C8B-B14F-4D97-AF65-F5344CB8AC3E}">
        <p14:creationId xmlns:p14="http://schemas.microsoft.com/office/powerpoint/2010/main" val="3639301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43</a:t>
            </a:fld>
            <a:endParaRPr lang="en-GB"/>
          </a:p>
        </p:txBody>
      </p:sp>
    </p:spTree>
    <p:extLst>
      <p:ext uri="{BB962C8B-B14F-4D97-AF65-F5344CB8AC3E}">
        <p14:creationId xmlns:p14="http://schemas.microsoft.com/office/powerpoint/2010/main" val="2303975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44</a:t>
            </a:fld>
            <a:endParaRPr lang="en-GB"/>
          </a:p>
        </p:txBody>
      </p:sp>
    </p:spTree>
    <p:extLst>
      <p:ext uri="{BB962C8B-B14F-4D97-AF65-F5344CB8AC3E}">
        <p14:creationId xmlns:p14="http://schemas.microsoft.com/office/powerpoint/2010/main" val="1346384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45</a:t>
            </a:fld>
            <a:endParaRPr lang="en-GB"/>
          </a:p>
        </p:txBody>
      </p:sp>
    </p:spTree>
    <p:extLst>
      <p:ext uri="{BB962C8B-B14F-4D97-AF65-F5344CB8AC3E}">
        <p14:creationId xmlns:p14="http://schemas.microsoft.com/office/powerpoint/2010/main" val="2931617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46</a:t>
            </a:fld>
            <a:endParaRPr lang="en-GB"/>
          </a:p>
        </p:txBody>
      </p:sp>
    </p:spTree>
    <p:extLst>
      <p:ext uri="{BB962C8B-B14F-4D97-AF65-F5344CB8AC3E}">
        <p14:creationId xmlns:p14="http://schemas.microsoft.com/office/powerpoint/2010/main" val="2810298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47</a:t>
            </a:fld>
            <a:endParaRPr lang="en-GB"/>
          </a:p>
        </p:txBody>
      </p:sp>
    </p:spTree>
    <p:extLst>
      <p:ext uri="{BB962C8B-B14F-4D97-AF65-F5344CB8AC3E}">
        <p14:creationId xmlns:p14="http://schemas.microsoft.com/office/powerpoint/2010/main" val="2509081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48</a:t>
            </a:fld>
            <a:endParaRPr lang="en-GB"/>
          </a:p>
        </p:txBody>
      </p:sp>
    </p:spTree>
    <p:extLst>
      <p:ext uri="{BB962C8B-B14F-4D97-AF65-F5344CB8AC3E}">
        <p14:creationId xmlns:p14="http://schemas.microsoft.com/office/powerpoint/2010/main" val="3562986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49</a:t>
            </a:fld>
            <a:endParaRPr lang="en-GB"/>
          </a:p>
        </p:txBody>
      </p:sp>
    </p:spTree>
    <p:extLst>
      <p:ext uri="{BB962C8B-B14F-4D97-AF65-F5344CB8AC3E}">
        <p14:creationId xmlns:p14="http://schemas.microsoft.com/office/powerpoint/2010/main" val="192937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a:t>
            </a:fld>
            <a:endParaRPr lang="en-GB"/>
          </a:p>
        </p:txBody>
      </p:sp>
    </p:spTree>
    <p:extLst>
      <p:ext uri="{BB962C8B-B14F-4D97-AF65-F5344CB8AC3E}">
        <p14:creationId xmlns:p14="http://schemas.microsoft.com/office/powerpoint/2010/main" val="2786400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50</a:t>
            </a:fld>
            <a:endParaRPr lang="en-GB"/>
          </a:p>
        </p:txBody>
      </p:sp>
    </p:spTree>
    <p:extLst>
      <p:ext uri="{BB962C8B-B14F-4D97-AF65-F5344CB8AC3E}">
        <p14:creationId xmlns:p14="http://schemas.microsoft.com/office/powerpoint/2010/main" val="33251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51</a:t>
            </a:fld>
            <a:endParaRPr lang="en-GB"/>
          </a:p>
        </p:txBody>
      </p:sp>
    </p:spTree>
    <p:extLst>
      <p:ext uri="{BB962C8B-B14F-4D97-AF65-F5344CB8AC3E}">
        <p14:creationId xmlns:p14="http://schemas.microsoft.com/office/powerpoint/2010/main" val="3704351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52</a:t>
            </a:fld>
            <a:endParaRPr lang="en-GB"/>
          </a:p>
        </p:txBody>
      </p:sp>
    </p:spTree>
    <p:extLst>
      <p:ext uri="{BB962C8B-B14F-4D97-AF65-F5344CB8AC3E}">
        <p14:creationId xmlns:p14="http://schemas.microsoft.com/office/powerpoint/2010/main" val="3383533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53</a:t>
            </a:fld>
            <a:endParaRPr lang="en-GB"/>
          </a:p>
        </p:txBody>
      </p:sp>
    </p:spTree>
    <p:extLst>
      <p:ext uri="{BB962C8B-B14F-4D97-AF65-F5344CB8AC3E}">
        <p14:creationId xmlns:p14="http://schemas.microsoft.com/office/powerpoint/2010/main" val="366487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54</a:t>
            </a:fld>
            <a:endParaRPr lang="en-GB"/>
          </a:p>
        </p:txBody>
      </p:sp>
    </p:spTree>
    <p:extLst>
      <p:ext uri="{BB962C8B-B14F-4D97-AF65-F5344CB8AC3E}">
        <p14:creationId xmlns:p14="http://schemas.microsoft.com/office/powerpoint/2010/main" val="1578645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55</a:t>
            </a:fld>
            <a:endParaRPr lang="en-GB"/>
          </a:p>
        </p:txBody>
      </p:sp>
    </p:spTree>
    <p:extLst>
      <p:ext uri="{BB962C8B-B14F-4D97-AF65-F5344CB8AC3E}">
        <p14:creationId xmlns:p14="http://schemas.microsoft.com/office/powerpoint/2010/main" val="3425843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56</a:t>
            </a:fld>
            <a:endParaRPr lang="en-GB"/>
          </a:p>
        </p:txBody>
      </p:sp>
    </p:spTree>
    <p:extLst>
      <p:ext uri="{BB962C8B-B14F-4D97-AF65-F5344CB8AC3E}">
        <p14:creationId xmlns:p14="http://schemas.microsoft.com/office/powerpoint/2010/main" val="3237742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57</a:t>
            </a:fld>
            <a:endParaRPr lang="en-GB"/>
          </a:p>
        </p:txBody>
      </p:sp>
    </p:spTree>
    <p:extLst>
      <p:ext uri="{BB962C8B-B14F-4D97-AF65-F5344CB8AC3E}">
        <p14:creationId xmlns:p14="http://schemas.microsoft.com/office/powerpoint/2010/main" val="4254307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58</a:t>
            </a:fld>
            <a:endParaRPr lang="en-GB"/>
          </a:p>
        </p:txBody>
      </p:sp>
    </p:spTree>
    <p:extLst>
      <p:ext uri="{BB962C8B-B14F-4D97-AF65-F5344CB8AC3E}">
        <p14:creationId xmlns:p14="http://schemas.microsoft.com/office/powerpoint/2010/main" val="1576406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59</a:t>
            </a:fld>
            <a:endParaRPr lang="en-GB"/>
          </a:p>
        </p:txBody>
      </p:sp>
    </p:spTree>
    <p:extLst>
      <p:ext uri="{BB962C8B-B14F-4D97-AF65-F5344CB8AC3E}">
        <p14:creationId xmlns:p14="http://schemas.microsoft.com/office/powerpoint/2010/main" val="425527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6</a:t>
            </a:fld>
            <a:endParaRPr lang="en-GB"/>
          </a:p>
        </p:txBody>
      </p:sp>
    </p:spTree>
    <p:extLst>
      <p:ext uri="{BB962C8B-B14F-4D97-AF65-F5344CB8AC3E}">
        <p14:creationId xmlns:p14="http://schemas.microsoft.com/office/powerpoint/2010/main" val="13410517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60</a:t>
            </a:fld>
            <a:endParaRPr lang="en-GB"/>
          </a:p>
        </p:txBody>
      </p:sp>
    </p:spTree>
    <p:extLst>
      <p:ext uri="{BB962C8B-B14F-4D97-AF65-F5344CB8AC3E}">
        <p14:creationId xmlns:p14="http://schemas.microsoft.com/office/powerpoint/2010/main" val="2033594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61</a:t>
            </a:fld>
            <a:endParaRPr lang="en-GB"/>
          </a:p>
        </p:txBody>
      </p:sp>
    </p:spTree>
    <p:extLst>
      <p:ext uri="{BB962C8B-B14F-4D97-AF65-F5344CB8AC3E}">
        <p14:creationId xmlns:p14="http://schemas.microsoft.com/office/powerpoint/2010/main" val="1357612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62</a:t>
            </a:fld>
            <a:endParaRPr lang="en-GB"/>
          </a:p>
        </p:txBody>
      </p:sp>
    </p:spTree>
    <p:extLst>
      <p:ext uri="{BB962C8B-B14F-4D97-AF65-F5344CB8AC3E}">
        <p14:creationId xmlns:p14="http://schemas.microsoft.com/office/powerpoint/2010/main" val="1318574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63</a:t>
            </a:fld>
            <a:endParaRPr lang="en-GB"/>
          </a:p>
        </p:txBody>
      </p:sp>
    </p:spTree>
    <p:extLst>
      <p:ext uri="{BB962C8B-B14F-4D97-AF65-F5344CB8AC3E}">
        <p14:creationId xmlns:p14="http://schemas.microsoft.com/office/powerpoint/2010/main" val="30701763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64</a:t>
            </a:fld>
            <a:endParaRPr lang="en-GB"/>
          </a:p>
        </p:txBody>
      </p:sp>
    </p:spTree>
    <p:extLst>
      <p:ext uri="{BB962C8B-B14F-4D97-AF65-F5344CB8AC3E}">
        <p14:creationId xmlns:p14="http://schemas.microsoft.com/office/powerpoint/2010/main" val="303714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65</a:t>
            </a:fld>
            <a:endParaRPr lang="en-GB"/>
          </a:p>
        </p:txBody>
      </p:sp>
    </p:spTree>
    <p:extLst>
      <p:ext uri="{BB962C8B-B14F-4D97-AF65-F5344CB8AC3E}">
        <p14:creationId xmlns:p14="http://schemas.microsoft.com/office/powerpoint/2010/main" val="12779425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66</a:t>
            </a:fld>
            <a:endParaRPr lang="en-GB"/>
          </a:p>
        </p:txBody>
      </p:sp>
    </p:spTree>
    <p:extLst>
      <p:ext uri="{BB962C8B-B14F-4D97-AF65-F5344CB8AC3E}">
        <p14:creationId xmlns:p14="http://schemas.microsoft.com/office/powerpoint/2010/main" val="1961999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67</a:t>
            </a:fld>
            <a:endParaRPr lang="en-GB"/>
          </a:p>
        </p:txBody>
      </p:sp>
    </p:spTree>
    <p:extLst>
      <p:ext uri="{BB962C8B-B14F-4D97-AF65-F5344CB8AC3E}">
        <p14:creationId xmlns:p14="http://schemas.microsoft.com/office/powerpoint/2010/main" val="23496929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68</a:t>
            </a:fld>
            <a:endParaRPr lang="en-GB"/>
          </a:p>
        </p:txBody>
      </p:sp>
    </p:spTree>
    <p:extLst>
      <p:ext uri="{BB962C8B-B14F-4D97-AF65-F5344CB8AC3E}">
        <p14:creationId xmlns:p14="http://schemas.microsoft.com/office/powerpoint/2010/main" val="3642000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69</a:t>
            </a:fld>
            <a:endParaRPr lang="en-GB"/>
          </a:p>
        </p:txBody>
      </p:sp>
    </p:spTree>
    <p:extLst>
      <p:ext uri="{BB962C8B-B14F-4D97-AF65-F5344CB8AC3E}">
        <p14:creationId xmlns:p14="http://schemas.microsoft.com/office/powerpoint/2010/main" val="192196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a:t>
            </a:fld>
            <a:endParaRPr lang="en-GB"/>
          </a:p>
        </p:txBody>
      </p:sp>
    </p:spTree>
    <p:extLst>
      <p:ext uri="{BB962C8B-B14F-4D97-AF65-F5344CB8AC3E}">
        <p14:creationId xmlns:p14="http://schemas.microsoft.com/office/powerpoint/2010/main" val="22520434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70</a:t>
            </a:fld>
            <a:endParaRPr lang="en-GB"/>
          </a:p>
        </p:txBody>
      </p:sp>
    </p:spTree>
    <p:extLst>
      <p:ext uri="{BB962C8B-B14F-4D97-AF65-F5344CB8AC3E}">
        <p14:creationId xmlns:p14="http://schemas.microsoft.com/office/powerpoint/2010/main" val="4249774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71</a:t>
            </a:fld>
            <a:endParaRPr lang="en-GB"/>
          </a:p>
        </p:txBody>
      </p:sp>
    </p:spTree>
    <p:extLst>
      <p:ext uri="{BB962C8B-B14F-4D97-AF65-F5344CB8AC3E}">
        <p14:creationId xmlns:p14="http://schemas.microsoft.com/office/powerpoint/2010/main" val="4177681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72</a:t>
            </a:fld>
            <a:endParaRPr lang="en-GB"/>
          </a:p>
        </p:txBody>
      </p:sp>
    </p:spTree>
    <p:extLst>
      <p:ext uri="{BB962C8B-B14F-4D97-AF65-F5344CB8AC3E}">
        <p14:creationId xmlns:p14="http://schemas.microsoft.com/office/powerpoint/2010/main" val="19238255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73</a:t>
            </a:fld>
            <a:endParaRPr lang="en-GB"/>
          </a:p>
        </p:txBody>
      </p:sp>
    </p:spTree>
    <p:extLst>
      <p:ext uri="{BB962C8B-B14F-4D97-AF65-F5344CB8AC3E}">
        <p14:creationId xmlns:p14="http://schemas.microsoft.com/office/powerpoint/2010/main" val="2292427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74</a:t>
            </a:fld>
            <a:endParaRPr lang="en-GB"/>
          </a:p>
        </p:txBody>
      </p:sp>
    </p:spTree>
    <p:extLst>
      <p:ext uri="{BB962C8B-B14F-4D97-AF65-F5344CB8AC3E}">
        <p14:creationId xmlns:p14="http://schemas.microsoft.com/office/powerpoint/2010/main" val="20630975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75</a:t>
            </a:fld>
            <a:endParaRPr lang="en-GB"/>
          </a:p>
        </p:txBody>
      </p:sp>
    </p:spTree>
    <p:extLst>
      <p:ext uri="{BB962C8B-B14F-4D97-AF65-F5344CB8AC3E}">
        <p14:creationId xmlns:p14="http://schemas.microsoft.com/office/powerpoint/2010/main" val="16161276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76</a:t>
            </a:fld>
            <a:endParaRPr lang="en-GB"/>
          </a:p>
        </p:txBody>
      </p:sp>
    </p:spTree>
    <p:extLst>
      <p:ext uri="{BB962C8B-B14F-4D97-AF65-F5344CB8AC3E}">
        <p14:creationId xmlns:p14="http://schemas.microsoft.com/office/powerpoint/2010/main" val="8418601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dirty="0"/>
          </a:p>
        </p:txBody>
      </p:sp>
      <p:sp>
        <p:nvSpPr>
          <p:cNvPr id="4" name="Slide Number Placeholder 3"/>
          <p:cNvSpPr>
            <a:spLocks noGrp="1"/>
          </p:cNvSpPr>
          <p:nvPr>
            <p:ph type="sldNum" sz="quarter" idx="10"/>
          </p:nvPr>
        </p:nvSpPr>
        <p:spPr/>
        <p:txBody>
          <a:bodyPr/>
          <a:lstStyle/>
          <a:p>
            <a:fld id="{F5C26BDD-967D-4925-A13A-C7E47E3775BB}" type="slidenum">
              <a:rPr lang="en-GB" smtClean="0"/>
              <a:t>77</a:t>
            </a:fld>
            <a:endParaRPr lang="en-GB"/>
          </a:p>
        </p:txBody>
      </p:sp>
    </p:spTree>
    <p:extLst>
      <p:ext uri="{BB962C8B-B14F-4D97-AF65-F5344CB8AC3E}">
        <p14:creationId xmlns:p14="http://schemas.microsoft.com/office/powerpoint/2010/main" val="316854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AD87F621-7FD6-4C44-B33D-951759605ECB}" type="slidenum">
              <a:rPr lang="en-GB" smtClean="0"/>
              <a:pPr>
                <a:defRPr/>
              </a:pPr>
              <a:t>78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8</a:t>
            </a:fld>
            <a:endParaRPr lang="en-GB"/>
          </a:p>
        </p:txBody>
      </p:sp>
    </p:spTree>
    <p:extLst>
      <p:ext uri="{BB962C8B-B14F-4D97-AF65-F5344CB8AC3E}">
        <p14:creationId xmlns:p14="http://schemas.microsoft.com/office/powerpoint/2010/main" val="53767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AutoNum type="arabicParenR"/>
            </a:pPr>
            <a:endParaRPr lang="en-GB" noProof="0" dirty="0"/>
          </a:p>
        </p:txBody>
      </p:sp>
      <p:sp>
        <p:nvSpPr>
          <p:cNvPr id="4" name="Slide Number Placeholder 3"/>
          <p:cNvSpPr>
            <a:spLocks noGrp="1"/>
          </p:cNvSpPr>
          <p:nvPr>
            <p:ph type="sldNum" sz="quarter" idx="10"/>
          </p:nvPr>
        </p:nvSpPr>
        <p:spPr/>
        <p:txBody>
          <a:bodyPr/>
          <a:lstStyle/>
          <a:p>
            <a:fld id="{F5C26BDD-967D-4925-A13A-C7E47E3775BB}" type="slidenum">
              <a:rPr lang="en-GB" smtClean="0"/>
              <a:t>9</a:t>
            </a:fld>
            <a:endParaRPr lang="en-GB"/>
          </a:p>
        </p:txBody>
      </p:sp>
    </p:spTree>
    <p:extLst>
      <p:ext uri="{BB962C8B-B14F-4D97-AF65-F5344CB8AC3E}">
        <p14:creationId xmlns:p14="http://schemas.microsoft.com/office/powerpoint/2010/main" val="1085709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BCEDE-C793-481A-85AE-03EFDD585DE2}" type="datetime1">
              <a:rPr kumimoji="0" lang="en-GB" sz="1200" b="0" i="0" u="none" strike="noStrike" kern="1200" cap="none" spc="0" normalizeH="0" baseline="0" noProof="0" smtClean="0">
                <a:ln>
                  <a:noFill/>
                </a:ln>
                <a:solidFill>
                  <a:srgbClr val="026938"/>
                </a:solidFill>
                <a:effectLst/>
                <a:uLnTx/>
                <a:uFillTx/>
                <a:latin typeface="Myriad Pro"/>
                <a:ea typeface="+mn-ea"/>
                <a:cs typeface="+mn-cs"/>
              </a:rPr>
              <a:t>11/09/2019</a:t>
            </a:fld>
            <a:endParaRPr kumimoji="0" lang="en-GB" sz="1200" b="0" i="0" u="none" strike="noStrike" kern="1200" cap="none" spc="0" normalizeH="0" baseline="0" noProof="0">
              <a:ln>
                <a:noFill/>
              </a:ln>
              <a:solidFill>
                <a:srgbClr val="026938"/>
              </a:solidFill>
              <a:effectLst/>
              <a:uLnTx/>
              <a:uFillTx/>
              <a:latin typeface="Myriad Pro"/>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26938"/>
              </a:solidFill>
              <a:effectLst/>
              <a:uLnTx/>
              <a:uFillTx/>
              <a:latin typeface="Myriad Pro"/>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52345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F49B7E2-936B-4DD7-A201-02B0D64B686C}" type="datetime1">
              <a:rPr lang="en-GB" smtClean="0"/>
              <a:t>11/09/2019</a:t>
            </a:fld>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p:cNvSpPr>
            <a:spLocks noGrp="1"/>
          </p:cNvSpPr>
          <p:nvPr>
            <p:ph type="sldNum" sz="quarter" idx="12"/>
          </p:nvPr>
        </p:nvSpPr>
        <p:spPr>
          <a:xfrm>
            <a:off x="9120000" y="6422942"/>
            <a:ext cx="2400000" cy="252000"/>
          </a:xfrm>
        </p:spPr>
        <p:txBody>
          <a:bodyPr/>
          <a:lstStyle/>
          <a:p>
            <a:r>
              <a:rPr lang="en-GB" dirty="0"/>
              <a:t>Page </a:t>
            </a:r>
            <a:fld id="{C26A69B5-200B-4E8E-9012-4EBB91306B1A}" type="slidenum">
              <a:rPr lang="en-GB" smtClean="0"/>
              <a:pPr/>
              <a:t>‹#›</a:t>
            </a:fld>
            <a:endParaRPr lang="en-GB" dirty="0"/>
          </a:p>
        </p:txBody>
      </p:sp>
    </p:spTree>
    <p:extLst>
      <p:ext uri="{BB962C8B-B14F-4D97-AF65-F5344CB8AC3E}">
        <p14:creationId xmlns:p14="http://schemas.microsoft.com/office/powerpoint/2010/main" val="302766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44518" y="2055814"/>
            <a:ext cx="257598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68000" y="2052000"/>
            <a:ext cx="6960000" cy="864000"/>
          </a:xfrm>
        </p:spPr>
        <p:txBody>
          <a:bodyPr/>
          <a:lstStyle>
            <a:lvl1pPr>
              <a:defRPr sz="4800">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768000" y="2952000"/>
            <a:ext cx="6960000" cy="936000"/>
          </a:xfrm>
        </p:spPr>
        <p:txBody>
          <a:bodyPr>
            <a:normAutofit/>
          </a:bodyPr>
          <a:lstStyle>
            <a:lvl1pPr marL="0" indent="0" algn="l">
              <a:spcBef>
                <a:spcPts val="0"/>
              </a:spcBef>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2" name="Text Placeholder 11"/>
          <p:cNvSpPr>
            <a:spLocks noGrp="1"/>
          </p:cNvSpPr>
          <p:nvPr>
            <p:ph type="body" sz="quarter" idx="13"/>
          </p:nvPr>
        </p:nvSpPr>
        <p:spPr>
          <a:xfrm>
            <a:off x="768000" y="648000"/>
            <a:ext cx="6960000" cy="360362"/>
          </a:xfrm>
        </p:spPr>
        <p:txBody>
          <a:bodyPr/>
          <a:lstStyle>
            <a:lvl1pPr marL="0" indent="0">
              <a:buNone/>
              <a:defRPr b="1">
                <a:solidFill>
                  <a:schemeClr val="accent2"/>
                </a:solidFill>
              </a:defRPr>
            </a:lvl1pPr>
          </a:lstStyle>
          <a:p>
            <a:pPr lvl="0"/>
            <a:r>
              <a:rPr lang="en-US" dirty="0"/>
              <a:t>Click to edit Master text styles</a:t>
            </a:r>
            <a:endParaRPr lang="en-GB" dirty="0"/>
          </a:p>
        </p:txBody>
      </p:sp>
      <p:sp>
        <p:nvSpPr>
          <p:cNvPr id="7" name="Date Placeholder 3"/>
          <p:cNvSpPr>
            <a:spLocks noGrp="1"/>
          </p:cNvSpPr>
          <p:nvPr>
            <p:ph type="dt" sz="half" idx="14"/>
          </p:nvPr>
        </p:nvSpPr>
        <p:spPr/>
        <p:txBody>
          <a:bodyPr/>
          <a:lstStyle>
            <a:lvl1pPr>
              <a:defRPr/>
            </a:lvl1pPr>
          </a:lstStyle>
          <a:p>
            <a:pPr>
              <a:defRPr/>
            </a:pPr>
            <a:fld id="{B9A52BFE-947A-45DF-90BD-FEAFABD87AE6}" type="datetime1">
              <a:rPr lang="en-GB"/>
              <a:pPr>
                <a:defRPr/>
              </a:pPr>
              <a:t>11/09/2019</a:t>
            </a:fld>
            <a:endParaRPr lang="en-GB"/>
          </a:p>
        </p:txBody>
      </p:sp>
      <p:sp>
        <p:nvSpPr>
          <p:cNvPr id="8" name="Footer Placeholder 4"/>
          <p:cNvSpPr>
            <a:spLocks noGrp="1"/>
          </p:cNvSpPr>
          <p:nvPr>
            <p:ph type="ftr" sz="quarter" idx="15"/>
          </p:nvPr>
        </p:nvSpPr>
        <p:spPr/>
        <p:txBody>
          <a:bodyPr/>
          <a:lstStyle>
            <a:lvl1pPr>
              <a:defRPr/>
            </a:lvl1pPr>
          </a:lstStyle>
          <a:p>
            <a:pPr>
              <a:defRPr/>
            </a:pPr>
            <a:endParaRPr lang="en-GB"/>
          </a:p>
        </p:txBody>
      </p:sp>
      <p:sp>
        <p:nvSpPr>
          <p:cNvPr id="9" name="Slide Number Placeholder 5"/>
          <p:cNvSpPr>
            <a:spLocks noGrp="1"/>
          </p:cNvSpPr>
          <p:nvPr>
            <p:ph type="sldNum" sz="quarter" idx="16"/>
          </p:nvPr>
        </p:nvSpPr>
        <p:spPr/>
        <p:txBody>
          <a:bodyPr/>
          <a:lstStyle>
            <a:lvl1pPr>
              <a:defRPr>
                <a:solidFill>
                  <a:schemeClr val="bg1"/>
                </a:solidFill>
              </a:defRPr>
            </a:lvl1pPr>
          </a:lstStyle>
          <a:p>
            <a:pPr>
              <a:defRPr/>
            </a:pPr>
            <a:r>
              <a:rPr lang="en-GB"/>
              <a:t>Page </a:t>
            </a:r>
            <a:fld id="{A72975C1-EFEE-48A5-B89D-4CAE19DBB3AB}" type="slidenum">
              <a:rPr lang="en-GB"/>
              <a:pPr>
                <a:defRPr/>
              </a:pPr>
              <a:t>‹#›</a:t>
            </a:fld>
            <a:endParaRPr lang="en-GB" dirty="0"/>
          </a:p>
        </p:txBody>
      </p:sp>
    </p:spTree>
    <p:extLst>
      <p:ext uri="{BB962C8B-B14F-4D97-AF65-F5344CB8AC3E}">
        <p14:creationId xmlns:p14="http://schemas.microsoft.com/office/powerpoint/2010/main" val="30736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Divider 2">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1" y="0"/>
            <a:ext cx="13680017" cy="6858000"/>
            <a:chOff x="0" y="0"/>
            <a:chExt cx="10260632" cy="6858000"/>
          </a:xfrm>
        </p:grpSpPr>
        <p:pic>
          <p:nvPicPr>
            <p:cNvPr id="5" name="Picture 7"/>
            <p:cNvPicPr>
              <a:picLocks noChangeAspect="1"/>
            </p:cNvPicPr>
            <p:nvPr userDrawn="1"/>
          </p:nvPicPr>
          <p:blipFill>
            <a:blip r:embed="rId2" cstate="email">
              <a:extLst>
                <a:ext uri="{28A0092B-C50C-407E-A947-70E740481C1C}">
                  <a14:useLocalDpi xmlns:a14="http://schemas.microsoft.com/office/drawing/2010/main"/>
                </a:ext>
              </a:extLst>
            </a:blip>
            <a:srcRect b="-2"/>
            <a:stretch>
              <a:fillRect/>
            </a:stretch>
          </p:blipFill>
          <p:spPr bwMode="auto">
            <a:xfrm>
              <a:off x="1116632"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p:nvPr userDrawn="1"/>
          </p:nvSpPr>
          <p:spPr>
            <a:xfrm>
              <a:off x="0" y="0"/>
              <a:ext cx="2267087" cy="6858000"/>
            </a:xfrm>
            <a:prstGeom prst="rect">
              <a:avLst/>
            </a:prstGeom>
            <a:solidFill>
              <a:srgbClr val="006D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800"/>
            </a:p>
          </p:txBody>
        </p:sp>
      </p:grpSp>
      <p:sp>
        <p:nvSpPr>
          <p:cNvPr id="2" name="Title 1"/>
          <p:cNvSpPr>
            <a:spLocks noGrp="1"/>
          </p:cNvSpPr>
          <p:nvPr>
            <p:ph type="title"/>
          </p:nvPr>
        </p:nvSpPr>
        <p:spPr>
          <a:xfrm>
            <a:off x="768000" y="1572904"/>
            <a:ext cx="10752000" cy="540000"/>
          </a:xfrm>
        </p:spPr>
        <p:txBody>
          <a:bodyPr anchor="t">
            <a:normAutofit/>
          </a:bodyPr>
          <a:lstStyle>
            <a:lvl1pPr algn="l">
              <a:defRPr sz="3200" b="1" cap="none" baseline="0">
                <a:solidFill>
                  <a:schemeClr val="bg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68000" y="2052000"/>
            <a:ext cx="10752000" cy="360000"/>
          </a:xfrm>
        </p:spPr>
        <p:txBody>
          <a:bodyPr/>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3"/>
          <p:cNvSpPr>
            <a:spLocks noGrp="1"/>
          </p:cNvSpPr>
          <p:nvPr>
            <p:ph type="dt" sz="half" idx="10"/>
          </p:nvPr>
        </p:nvSpPr>
        <p:spPr/>
        <p:txBody>
          <a:bodyPr/>
          <a:lstStyle>
            <a:lvl1pPr>
              <a:defRPr/>
            </a:lvl1pPr>
          </a:lstStyle>
          <a:p>
            <a:pPr>
              <a:defRPr/>
            </a:pPr>
            <a:fld id="{09C12147-4964-418A-80F1-A594338D85B6}" type="datetime1">
              <a:rPr lang="en-GB"/>
              <a:pPr>
                <a:defRPr/>
              </a:pPr>
              <a:t>11/09/2019</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solidFill>
                  <a:schemeClr val="bg1"/>
                </a:solidFill>
              </a:defRPr>
            </a:lvl1pPr>
          </a:lstStyle>
          <a:p>
            <a:pPr>
              <a:defRPr/>
            </a:pPr>
            <a:r>
              <a:rPr lang="en-GB"/>
              <a:t>Page </a:t>
            </a:r>
            <a:fld id="{B0979782-A51B-4D55-B47F-27183BCCF532}" type="slidenum">
              <a:rPr lang="en-GB"/>
              <a:pPr>
                <a:defRPr/>
              </a:pPr>
              <a:t>‹#›</a:t>
            </a:fld>
            <a:endParaRPr lang="en-GB"/>
          </a:p>
        </p:txBody>
      </p:sp>
    </p:spTree>
    <p:extLst>
      <p:ext uri="{BB962C8B-B14F-4D97-AF65-F5344CB8AC3E}">
        <p14:creationId xmlns:p14="http://schemas.microsoft.com/office/powerpoint/2010/main" val="343332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18748DC-35D8-43AC-A356-610EE8FD26C9}" type="datetime1">
              <a:rPr lang="en-GB"/>
              <a:pPr>
                <a:defRPr/>
              </a:pPr>
              <a:t>11/09/2019</a:t>
            </a:fld>
            <a:endParaRPr lang="en-GB" dirty="0"/>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r>
              <a:rPr lang="en-GB"/>
              <a:t>Page </a:t>
            </a:r>
            <a:fld id="{34B617E2-A422-41CA-BE95-9DD376A74352}" type="slidenum">
              <a:rPr lang="en-GB"/>
              <a:pPr>
                <a:defRPr/>
              </a:pPr>
              <a:t>‹#›</a:t>
            </a:fld>
            <a:endParaRPr lang="en-GB"/>
          </a:p>
        </p:txBody>
      </p:sp>
    </p:spTree>
    <p:extLst>
      <p:ext uri="{BB962C8B-B14F-4D97-AF65-F5344CB8AC3E}">
        <p14:creationId xmlns:p14="http://schemas.microsoft.com/office/powerpoint/2010/main" val="176511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9552384" y="6018380"/>
            <a:ext cx="2639616" cy="839623"/>
          </a:xfrm>
          <a:prstGeom prst="rect">
            <a:avLst/>
          </a:prstGeom>
        </p:spPr>
      </p:pic>
      <p:cxnSp>
        <p:nvCxnSpPr>
          <p:cNvPr id="9" name="Straight Connector 8"/>
          <p:cNvCxnSpPr/>
          <p:nvPr userDrawn="1"/>
        </p:nvCxnSpPr>
        <p:spPr>
          <a:xfrm>
            <a:off x="768000" y="6543758"/>
            <a:ext cx="897640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768000" y="452970"/>
            <a:ext cx="10752000" cy="432000"/>
          </a:xfrm>
          <a:prstGeom prst="rect">
            <a:avLst/>
          </a:prstGeom>
        </p:spPr>
        <p:txBody>
          <a:bodyPr vert="horz" lIns="0" tIns="0" rIns="0" bIns="0" rtlCol="0" anchor="b">
            <a:noAutofit/>
          </a:bodyPr>
          <a:lstStyle/>
          <a:p>
            <a:r>
              <a:rPr lang="en-US" dirty="0"/>
              <a:t>Click to edit Master title style</a:t>
            </a:r>
            <a:endParaRPr lang="en-GB" dirty="0"/>
          </a:p>
        </p:txBody>
      </p:sp>
      <p:sp>
        <p:nvSpPr>
          <p:cNvPr id="3" name="Text Placeholder 2"/>
          <p:cNvSpPr>
            <a:spLocks noGrp="1"/>
          </p:cNvSpPr>
          <p:nvPr>
            <p:ph type="body" idx="1"/>
          </p:nvPr>
        </p:nvSpPr>
        <p:spPr>
          <a:xfrm>
            <a:off x="768000" y="1368000"/>
            <a:ext cx="10752000" cy="48960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919881" y="6583334"/>
            <a:ext cx="1440000" cy="184666"/>
          </a:xfrm>
          <a:prstGeom prst="rect">
            <a:avLst/>
          </a:prstGeom>
        </p:spPr>
        <p:txBody>
          <a:bodyPr vert="horz" lIns="0" tIns="0" rIns="0" bIns="0" rtlCol="0" anchor="ctr">
            <a:spAutoFit/>
          </a:bodyPr>
          <a:lstStyle>
            <a:lvl1pPr algn="l">
              <a:defRPr sz="1200">
                <a:solidFill>
                  <a:schemeClr val="accent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300E80E-A4CC-430F-99E1-67C81D0B4044}" type="datetime1">
              <a:rPr kumimoji="0" lang="en-GB" sz="1200" b="0" i="0" u="none" strike="noStrike" kern="1200" cap="none" spc="0" normalizeH="0" baseline="0" noProof="0" smtClean="0">
                <a:ln>
                  <a:noFill/>
                </a:ln>
                <a:solidFill>
                  <a:srgbClr val="026938"/>
                </a:solidFill>
                <a:effectLst/>
                <a:uLnTx/>
                <a:uFillTx/>
                <a:latin typeface="Myriad Pro"/>
                <a:ea typeface="+mn-ea"/>
                <a:cs typeface="+mn-cs"/>
              </a:rPr>
              <a:t>11/09/2019</a:t>
            </a:fld>
            <a:endParaRPr kumimoji="0" lang="en-GB" sz="1200" b="0" i="0" u="none" strike="noStrike" kern="1200" cap="none" spc="0" normalizeH="0" baseline="0" noProof="0" dirty="0">
              <a:ln>
                <a:noFill/>
              </a:ln>
              <a:solidFill>
                <a:srgbClr val="026938"/>
              </a:solidFill>
              <a:effectLst/>
              <a:uLnTx/>
              <a:uFillTx/>
              <a:latin typeface="Myriad Pro"/>
              <a:ea typeface="+mn-ea"/>
              <a:cs typeface="+mn-cs"/>
            </a:endParaRPr>
          </a:p>
        </p:txBody>
      </p:sp>
      <p:sp>
        <p:nvSpPr>
          <p:cNvPr id="5" name="Footer Placeholder 4"/>
          <p:cNvSpPr>
            <a:spLocks noGrp="1"/>
          </p:cNvSpPr>
          <p:nvPr>
            <p:ph type="ftr" sz="quarter" idx="3"/>
          </p:nvPr>
        </p:nvSpPr>
        <p:spPr>
          <a:xfrm>
            <a:off x="-3600917" y="6583334"/>
            <a:ext cx="1440000" cy="184666"/>
          </a:xfrm>
          <a:prstGeom prst="rect">
            <a:avLst/>
          </a:prstGeom>
        </p:spPr>
        <p:txBody>
          <a:bodyPr vert="horz" lIns="0" tIns="0" rIns="0" bIns="0" rtlCol="0" anchor="ctr">
            <a:spAutoFit/>
          </a:bodyPr>
          <a:lstStyle>
            <a:lvl1pPr algn="l">
              <a:defRPr sz="1200">
                <a:solidFill>
                  <a:schemeClr val="accent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26938"/>
              </a:solidFill>
              <a:effectLst/>
              <a:uLnTx/>
              <a:uFillTx/>
              <a:latin typeface="Myriad Pro"/>
              <a:ea typeface="+mn-ea"/>
              <a:cs typeface="+mn-cs"/>
            </a:endParaRPr>
          </a:p>
        </p:txBody>
      </p:sp>
      <p:sp>
        <p:nvSpPr>
          <p:cNvPr id="6" name="Slide Number Placeholder 5"/>
          <p:cNvSpPr>
            <a:spLocks noGrp="1"/>
          </p:cNvSpPr>
          <p:nvPr>
            <p:ph type="sldNum" sz="quarter" idx="4"/>
          </p:nvPr>
        </p:nvSpPr>
        <p:spPr>
          <a:xfrm>
            <a:off x="9120000" y="6422942"/>
            <a:ext cx="2400000" cy="252000"/>
          </a:xfrm>
          <a:prstGeom prst="rect">
            <a:avLst/>
          </a:prstGeom>
        </p:spPr>
        <p:txBody>
          <a:bodyPr vert="horz" lIns="0" tIns="0" rIns="0" bIns="0" rtlCol="0" anchor="ctr">
            <a:noAutofit/>
          </a:bodyPr>
          <a:lstStyle>
            <a:lvl1pPr algn="r">
              <a:defRPr sz="1000" b="1">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pic>
        <p:nvPicPr>
          <p:cNvPr id="11" name="Picture 10"/>
          <p:cNvPicPr>
            <a:picLocks noChangeAspect="1"/>
          </p:cNvPicPr>
          <p:nvPr userDrawn="1"/>
        </p:nvPicPr>
        <p:blipFill rotWithShape="1">
          <a:blip r:embed="rId8" cstate="email">
            <a:extLst>
              <a:ext uri="{28A0092B-C50C-407E-A947-70E740481C1C}">
                <a14:useLocalDpi xmlns:a14="http://schemas.microsoft.com/office/drawing/2010/main"/>
              </a:ext>
            </a:extLst>
          </a:blip>
          <a:srcRect l="-4996" r="-4996"/>
          <a:stretch/>
        </p:blipFill>
        <p:spPr>
          <a:xfrm>
            <a:off x="593285" y="6272778"/>
            <a:ext cx="1633776" cy="539505"/>
          </a:xfrm>
          <a:prstGeom prst="rect">
            <a:avLst/>
          </a:prstGeom>
          <a:solidFill>
            <a:schemeClr val="bg1"/>
          </a:solidFill>
        </p:spPr>
      </p:pic>
    </p:spTree>
    <p:extLst>
      <p:ext uri="{BB962C8B-B14F-4D97-AF65-F5344CB8AC3E}">
        <p14:creationId xmlns:p14="http://schemas.microsoft.com/office/powerpoint/2010/main" val="18089619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7" r:id="rId5"/>
  </p:sldLayoutIdLst>
  <p:hf hdr="0" ftr="0" dt="0"/>
  <p:txStyles>
    <p:title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265113" indent="-265113"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accent4"/>
          </a:solidFill>
          <a:latin typeface="+mn-lt"/>
          <a:ea typeface="+mn-ea"/>
          <a:cs typeface="+mn-cs"/>
        </a:defRPr>
      </a:lvl1pPr>
      <a:lvl2pPr marL="512763" indent="-234950" algn="l" defTabSz="914400" rtl="0" eaLnBrk="1" latinLnBrk="0" hangingPunct="1">
        <a:lnSpc>
          <a:spcPct val="90000"/>
        </a:lnSpc>
        <a:spcBef>
          <a:spcPts val="400"/>
        </a:spcBef>
        <a:buClr>
          <a:schemeClr val="accent1"/>
        </a:buClr>
        <a:buSzPct val="100000"/>
        <a:buFont typeface="Arial" pitchFamily="34" charset="0"/>
        <a:buChar char="•"/>
        <a:defRPr sz="1800" kern="1200">
          <a:solidFill>
            <a:schemeClr val="accent4"/>
          </a:solidFill>
          <a:latin typeface="+mn-lt"/>
          <a:ea typeface="+mn-ea"/>
          <a:cs typeface="+mn-cs"/>
        </a:defRPr>
      </a:lvl2pPr>
      <a:lvl3pPr marL="758825" indent="-228600" algn="l" defTabSz="914400" rtl="0" eaLnBrk="1" latinLnBrk="0" hangingPunct="1">
        <a:lnSpc>
          <a:spcPct val="90000"/>
        </a:lnSpc>
        <a:spcBef>
          <a:spcPts val="200"/>
        </a:spcBef>
        <a:buClr>
          <a:schemeClr val="accent1"/>
        </a:buClr>
        <a:buSzPct val="100000"/>
        <a:buFont typeface="Arial" pitchFamily="34" charset="0"/>
        <a:buChar char="•"/>
        <a:defRPr sz="1800" kern="1200">
          <a:solidFill>
            <a:schemeClr val="accent4"/>
          </a:solidFill>
          <a:latin typeface="+mn-lt"/>
          <a:ea typeface="+mn-ea"/>
          <a:cs typeface="+mn-cs"/>
        </a:defRPr>
      </a:lvl3pPr>
      <a:lvl4pPr marL="993775" indent="-228600" algn="l" defTabSz="914400" rtl="0" eaLnBrk="1" latinLnBrk="0" hangingPunct="1">
        <a:lnSpc>
          <a:spcPct val="90000"/>
        </a:lnSpc>
        <a:spcBef>
          <a:spcPts val="0"/>
        </a:spcBef>
        <a:buClr>
          <a:schemeClr val="accent1"/>
        </a:buClr>
        <a:buSzPct val="100000"/>
        <a:buFont typeface="Arial" pitchFamily="34" charset="0"/>
        <a:buChar char="•"/>
        <a:defRPr sz="1800" kern="1200">
          <a:solidFill>
            <a:schemeClr val="accent4"/>
          </a:solidFill>
          <a:latin typeface="+mn-lt"/>
          <a:ea typeface="+mn-ea"/>
          <a:cs typeface="+mn-cs"/>
        </a:defRPr>
      </a:lvl4pPr>
      <a:lvl5pPr marL="1219200" indent="-228600" algn="l" defTabSz="914400" rtl="0" eaLnBrk="1" latinLnBrk="0" hangingPunct="1">
        <a:lnSpc>
          <a:spcPct val="90000"/>
        </a:lnSpc>
        <a:spcBef>
          <a:spcPts val="0"/>
        </a:spcBef>
        <a:buClr>
          <a:schemeClr val="accent1"/>
        </a:buClr>
        <a:buSzPct val="100000"/>
        <a:buFont typeface="Arial" pitchFamily="34" charset="0"/>
        <a:buChar char="•"/>
        <a:defRPr sz="18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hyperlink" Target="https://fluxicon.com/blog" TargetMode="External"/><Relationship Id="rId3" Type="http://schemas.openxmlformats.org/officeDocument/2006/relationships/hyperlink" Target="https://www.coursera.org/learn/process-mining" TargetMode="External"/><Relationship Id="rId7" Type="http://schemas.openxmlformats.org/officeDocument/2006/relationships/hyperlink" Target="http://processminingbook.com/index.htm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hyperlink" Target="https://processmining.org/" TargetMode="External"/><Relationship Id="rId5" Type="http://schemas.openxmlformats.org/officeDocument/2006/relationships/hyperlink" Target="https://www.springer.com/gp/book/9783662498507" TargetMode="External"/><Relationship Id="rId4" Type="http://schemas.openxmlformats.org/officeDocument/2006/relationships/hyperlink" Target="https://www.futurelearn.com/courses/process-mining"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576263" y="2798736"/>
            <a:ext cx="5724525" cy="863600"/>
          </a:xfrm>
        </p:spPr>
        <p:txBody>
          <a:bodyPr/>
          <a:lstStyle/>
          <a:p>
            <a:r>
              <a:rPr lang="en-GB" sz="3200" noProof="0" dirty="0"/>
              <a:t>Process Mining in the Wild</a:t>
            </a:r>
            <a:endParaRPr lang="en-GB" altLang="en-US" sz="3200" noProof="0" dirty="0"/>
          </a:p>
        </p:txBody>
      </p:sp>
      <p:sp>
        <p:nvSpPr>
          <p:cNvPr id="30722" name="Subtitle 5"/>
          <p:cNvSpPr>
            <a:spLocks noGrp="1"/>
          </p:cNvSpPr>
          <p:nvPr>
            <p:ph type="subTitle" idx="1"/>
          </p:nvPr>
        </p:nvSpPr>
        <p:spPr>
          <a:xfrm>
            <a:off x="413544" y="5453009"/>
            <a:ext cx="5545137" cy="1223962"/>
          </a:xfrm>
        </p:spPr>
        <p:txBody>
          <a:bodyPr>
            <a:normAutofit fontScale="92500" lnSpcReduction="10000"/>
          </a:bodyPr>
          <a:lstStyle/>
          <a:p>
            <a:pPr eaLnBrk="1" hangingPunct="1">
              <a:spcBef>
                <a:spcPct val="0"/>
              </a:spcBef>
              <a:defRPr/>
            </a:pPr>
            <a:endParaRPr lang="en-GB" altLang="en-US" noProof="0" dirty="0"/>
          </a:p>
          <a:p>
            <a:pPr eaLnBrk="1" hangingPunct="1">
              <a:spcBef>
                <a:spcPct val="0"/>
              </a:spcBef>
              <a:defRPr/>
            </a:pPr>
            <a:r>
              <a:rPr lang="en-GB" altLang="en-US" noProof="0" dirty="0"/>
              <a:t>Zsolt VARGA, </a:t>
            </a:r>
            <a:r>
              <a:rPr lang="en-GB" noProof="0" dirty="0" err="1"/>
              <a:t>ECALab</a:t>
            </a:r>
            <a:endParaRPr lang="en-GB" noProof="0" dirty="0"/>
          </a:p>
          <a:p>
            <a:pPr eaLnBrk="1" hangingPunct="1">
              <a:spcBef>
                <a:spcPct val="0"/>
              </a:spcBef>
              <a:defRPr/>
            </a:pPr>
            <a:r>
              <a:rPr lang="en-GB" altLang="en-US" noProof="0" dirty="0"/>
              <a:t/>
            </a:r>
            <a:br>
              <a:rPr lang="en-GB" altLang="en-US" noProof="0" dirty="0"/>
            </a:br>
            <a:r>
              <a:rPr lang="en-GB" altLang="en-US" noProof="0" dirty="0"/>
              <a:t>zsolt.varga@eca.europa.eu</a:t>
            </a:r>
          </a:p>
        </p:txBody>
      </p:sp>
      <p:sp>
        <p:nvSpPr>
          <p:cNvPr id="7" name="Text Placeholder 4">
            <a:extLst>
              <a:ext uri="{FF2B5EF4-FFF2-40B4-BE49-F238E27FC236}">
                <a16:creationId xmlns:a16="http://schemas.microsoft.com/office/drawing/2014/main" id="{E3C71294-4DBE-42E1-AB97-94E3510C6591}"/>
              </a:ext>
            </a:extLst>
          </p:cNvPr>
          <p:cNvSpPr>
            <a:spLocks noGrp="1"/>
          </p:cNvSpPr>
          <p:nvPr>
            <p:ph type="body" sz="quarter" idx="13"/>
          </p:nvPr>
        </p:nvSpPr>
        <p:spPr>
          <a:xfrm>
            <a:off x="576263" y="647700"/>
            <a:ext cx="5219700" cy="360363"/>
          </a:xfrm>
        </p:spPr>
        <p:txBody>
          <a:bodyPr/>
          <a:lstStyle/>
          <a:p>
            <a:pPr eaLnBrk="1" hangingPunct="1"/>
            <a:r>
              <a:rPr lang="en-GB" altLang="en-US" noProof="0" dirty="0"/>
              <a:t>12 July 2019</a:t>
            </a:r>
          </a:p>
        </p:txBody>
      </p:sp>
    </p:spTree>
    <p:extLst>
      <p:ext uri="{BB962C8B-B14F-4D97-AF65-F5344CB8AC3E}">
        <p14:creationId xmlns:p14="http://schemas.microsoft.com/office/powerpoint/2010/main" val="29492196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10</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Simplified OPC process (layered, „lasagne” process)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8862" y="1052512"/>
            <a:ext cx="7534275" cy="4752975"/>
          </a:xfrm>
          <a:prstGeom prst="rect">
            <a:avLst/>
          </a:prstGeom>
        </p:spPr>
      </p:pic>
    </p:spTree>
    <p:extLst>
      <p:ext uri="{BB962C8B-B14F-4D97-AF65-F5344CB8AC3E}">
        <p14:creationId xmlns:p14="http://schemas.microsoft.com/office/powerpoint/2010/main" val="306083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E531F7-44F7-42DF-9D67-B0C326490F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2512" y="681037"/>
            <a:ext cx="10086975" cy="5495925"/>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11</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Process conformance checking on automatically inferred model</a:t>
            </a:r>
          </a:p>
        </p:txBody>
      </p:sp>
      <p:sp>
        <p:nvSpPr>
          <p:cNvPr id="8" name="Rounded Rectangular Callout 15">
            <a:extLst>
              <a:ext uri="{FF2B5EF4-FFF2-40B4-BE49-F238E27FC236}">
                <a16:creationId xmlns:a16="http://schemas.microsoft.com/office/drawing/2014/main" id="{363B5E1A-4524-487A-ABAD-4DA8C6F841D1}"/>
              </a:ext>
            </a:extLst>
          </p:cNvPr>
          <p:cNvSpPr/>
          <p:nvPr/>
        </p:nvSpPr>
        <p:spPr>
          <a:xfrm>
            <a:off x="695400" y="1900236"/>
            <a:ext cx="2701487" cy="1528763"/>
          </a:xfrm>
          <a:prstGeom prst="wedgeRoundRectCallout">
            <a:avLst>
              <a:gd name="adj1" fmla="val 222616"/>
              <a:gd name="adj2" fmla="val -8352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Inductive</a:t>
            </a:r>
            <a:r>
              <a:rPr lang="hu-HU" sz="2000" dirty="0">
                <a:solidFill>
                  <a:schemeClr val="bg1"/>
                </a:solidFill>
              </a:rPr>
              <a:t> Visual </a:t>
            </a:r>
            <a:r>
              <a:rPr lang="hu-HU" sz="2000" dirty="0" err="1">
                <a:solidFill>
                  <a:schemeClr val="bg1"/>
                </a:solidFill>
              </a:rPr>
              <a:t>Miner</a:t>
            </a:r>
            <a:r>
              <a:rPr lang="hu-HU" sz="2000" dirty="0">
                <a:solidFill>
                  <a:schemeClr val="bg1"/>
                </a:solidFill>
              </a:rPr>
              <a:t> </a:t>
            </a:r>
            <a:r>
              <a:rPr lang="hu-HU" sz="2000" dirty="0" err="1">
                <a:solidFill>
                  <a:schemeClr val="bg1"/>
                </a:solidFill>
              </a:rPr>
              <a:t>plugin</a:t>
            </a:r>
            <a:r>
              <a:rPr lang="hu-HU" sz="2000" dirty="0">
                <a:solidFill>
                  <a:schemeClr val="bg1"/>
                </a:solidFill>
              </a:rPr>
              <a:t> in </a:t>
            </a:r>
            <a:r>
              <a:rPr lang="hu-HU" sz="2000" dirty="0" err="1">
                <a:solidFill>
                  <a:schemeClr val="bg1"/>
                </a:solidFill>
              </a:rPr>
              <a:t>ProM</a:t>
            </a:r>
            <a:endParaRPr lang="en-GB" sz="2000" dirty="0">
              <a:solidFill>
                <a:schemeClr val="bg1"/>
              </a:solidFill>
            </a:endParaRPr>
          </a:p>
        </p:txBody>
      </p:sp>
    </p:spTree>
    <p:extLst>
      <p:ext uri="{BB962C8B-B14F-4D97-AF65-F5344CB8AC3E}">
        <p14:creationId xmlns:p14="http://schemas.microsoft.com/office/powerpoint/2010/main" val="92563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12</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Process conformance checking on automatically inferred model</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578" y="1379621"/>
            <a:ext cx="10810450" cy="4154906"/>
          </a:xfrm>
          <a:prstGeom prst="rect">
            <a:avLst/>
          </a:prstGeom>
        </p:spPr>
      </p:pic>
      <p:sp>
        <p:nvSpPr>
          <p:cNvPr id="6" name="TextBox 5"/>
          <p:cNvSpPr txBox="1"/>
          <p:nvPr/>
        </p:nvSpPr>
        <p:spPr>
          <a:xfrm>
            <a:off x="2326104" y="4251158"/>
            <a:ext cx="8325853" cy="1200329"/>
          </a:xfrm>
          <a:prstGeom prst="rect">
            <a:avLst/>
          </a:prstGeom>
          <a:noFill/>
        </p:spPr>
        <p:txBody>
          <a:bodyPr wrap="square" rtlCol="0">
            <a:spAutoFit/>
          </a:bodyPr>
          <a:lstStyle/>
          <a:p>
            <a:r>
              <a:rPr lang="en-GB" sz="2400" dirty="0">
                <a:solidFill>
                  <a:schemeClr val="tx1">
                    <a:lumMod val="75000"/>
                    <a:lumOff val="25000"/>
                  </a:schemeClr>
                </a:solidFill>
              </a:rPr>
              <a:t>3 OPCs didn’t have a synopsis report</a:t>
            </a:r>
          </a:p>
          <a:p>
            <a:endParaRPr lang="en-GB" sz="2400" dirty="0">
              <a:solidFill>
                <a:schemeClr val="tx1">
                  <a:lumMod val="75000"/>
                  <a:lumOff val="25000"/>
                </a:schemeClr>
              </a:solidFill>
            </a:endParaRPr>
          </a:p>
          <a:p>
            <a:r>
              <a:rPr lang="en-GB" sz="2400" dirty="0">
                <a:solidFill>
                  <a:schemeClr val="tx1">
                    <a:lumMod val="75000"/>
                    <a:lumOff val="25000"/>
                  </a:schemeClr>
                </a:solidFill>
              </a:rPr>
              <a:t>2 OPCs had additional steps after the legislative proposal</a:t>
            </a:r>
          </a:p>
        </p:txBody>
      </p:sp>
    </p:spTree>
    <p:extLst>
      <p:ext uri="{BB962C8B-B14F-4D97-AF65-F5344CB8AC3E}">
        <p14:creationId xmlns:p14="http://schemas.microsoft.com/office/powerpoint/2010/main" val="1400218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Lessons learned</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13</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There’s process data everywhere</a:t>
            </a:r>
          </a:p>
          <a:p>
            <a:pPr marL="0" indent="0">
              <a:buNone/>
            </a:pPr>
            <a:endParaRPr lang="en-GB" sz="2400" noProof="0" dirty="0"/>
          </a:p>
          <a:p>
            <a:r>
              <a:rPr lang="en-GB" sz="2400" noProof="0" dirty="0" err="1"/>
              <a:t>ProM</a:t>
            </a:r>
            <a:r>
              <a:rPr lang="en-GB" sz="2400" noProof="0" dirty="0"/>
              <a:t>/Disco is suitable for visualising performance audit results</a:t>
            </a:r>
          </a:p>
          <a:p>
            <a:endParaRPr lang="en-GB" sz="2400" noProof="0" dirty="0"/>
          </a:p>
          <a:p>
            <a:r>
              <a:rPr lang="en-GB" sz="2400" noProof="0" dirty="0"/>
              <a:t>Replaying the log on the process model adds the time dimension by animating the path of the traces in the model</a:t>
            </a:r>
          </a:p>
          <a:p>
            <a:endParaRPr lang="en-GB" sz="2400" noProof="0" dirty="0"/>
          </a:p>
          <a:p>
            <a:r>
              <a:rPr lang="en-GB" sz="2400" noProof="0" dirty="0"/>
              <a:t>A great way to communicate complex ideas quickly. When I demonstrated it to a visiting delegation, they immediately spotted the fact that two consultations didn’t finish at the legal proposal (no need for prior briefing).</a:t>
            </a:r>
          </a:p>
        </p:txBody>
      </p:sp>
    </p:spTree>
    <p:extLst>
      <p:ext uri="{BB962C8B-B14F-4D97-AF65-F5344CB8AC3E}">
        <p14:creationId xmlns:p14="http://schemas.microsoft.com/office/powerpoint/2010/main" val="246310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fontScale="90000"/>
          </a:bodyPr>
          <a:lstStyle/>
          <a:p>
            <a:pPr>
              <a:defRPr/>
            </a:pPr>
            <a:r>
              <a:rPr lang="en-GB" altLang="en-US" sz="2900" noProof="0" dirty="0">
                <a:solidFill>
                  <a:schemeClr val="bg1"/>
                </a:solidFill>
              </a:rPr>
              <a:t>Audit of EU agencies</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Visualising and conformance checking</a:t>
            </a:r>
            <a:br>
              <a:rPr lang="en-GB" altLang="en-US" sz="2900" noProof="0" dirty="0">
                <a:solidFill>
                  <a:schemeClr val="bg1"/>
                </a:solidFill>
              </a:rPr>
            </a:br>
            <a:r>
              <a:rPr lang="en-GB" altLang="en-US" sz="2900" noProof="0" dirty="0">
                <a:solidFill>
                  <a:schemeClr val="bg1"/>
                </a:solidFill>
              </a:rPr>
              <a:t>of agency payments</a:t>
            </a:r>
            <a:br>
              <a:rPr lang="en-GB" altLang="en-US" sz="2900" noProof="0" dirty="0">
                <a:solidFill>
                  <a:schemeClr val="bg1"/>
                </a:solidFill>
              </a:rPr>
            </a:br>
            <a:endParaRPr lang="en-GB" altLang="en-US" sz="2900" noProof="0" dirty="0">
              <a:solidFill>
                <a:schemeClr val="bg1"/>
              </a:solidFill>
            </a:endParaRP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dirty="0">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14</a:t>
            </a:fld>
            <a:endParaRPr lang="en-GB" altLang="en-US" sz="1000" b="1" dirty="0">
              <a:solidFill>
                <a:schemeClr val="bg1"/>
              </a:solidFill>
            </a:endParaRPr>
          </a:p>
        </p:txBody>
      </p:sp>
    </p:spTree>
    <p:extLst>
      <p:ext uri="{BB962C8B-B14F-4D97-AF65-F5344CB8AC3E}">
        <p14:creationId xmlns:p14="http://schemas.microsoft.com/office/powerpoint/2010/main" val="10243861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15</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Process Mining Safari Part 2: a closer look at the beast</a:t>
            </a:r>
          </a:p>
        </p:txBody>
      </p:sp>
      <p:pic>
        <p:nvPicPr>
          <p:cNvPr id="5" name="Picture 4">
            <a:extLst>
              <a:ext uri="{FF2B5EF4-FFF2-40B4-BE49-F238E27FC236}">
                <a16:creationId xmlns:a16="http://schemas.microsoft.com/office/drawing/2014/main" id="{884A5571-3527-4064-A693-96B7A1DD9D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0112" y="1219617"/>
            <a:ext cx="3687759" cy="4892427"/>
          </a:xfrm>
          <a:prstGeom prst="rect">
            <a:avLst/>
          </a:prstGeom>
        </p:spPr>
      </p:pic>
    </p:spTree>
    <p:extLst>
      <p:ext uri="{BB962C8B-B14F-4D97-AF65-F5344CB8AC3E}">
        <p14:creationId xmlns:p14="http://schemas.microsoft.com/office/powerpoint/2010/main" val="2686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Audit case</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16</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Audit question: How can we automate the audit of EU agencies’ payment processes?</a:t>
            </a:r>
          </a:p>
          <a:p>
            <a:pPr marL="0" indent="0">
              <a:buNone/>
            </a:pPr>
            <a:endParaRPr lang="en-GB" sz="2400" noProof="0" dirty="0"/>
          </a:p>
          <a:p>
            <a:r>
              <a:rPr lang="en-GB" sz="2400" noProof="0" dirty="0"/>
              <a:t>Dataset: the EC’s accounting system has all the required data for certain types of agencies, but there are obstacles to directly getting the data from the database tables </a:t>
            </a:r>
          </a:p>
          <a:p>
            <a:endParaRPr lang="en-GB" sz="2400" noProof="0" dirty="0"/>
          </a:p>
          <a:p>
            <a:r>
              <a:rPr lang="en-GB" sz="2400" noProof="0" dirty="0"/>
              <a:t>Business need: visual representation of the process workflow highlighting process deviation and non-compliance with duty segregation and deadlines</a:t>
            </a:r>
          </a:p>
        </p:txBody>
      </p:sp>
    </p:spTree>
    <p:extLst>
      <p:ext uri="{BB962C8B-B14F-4D97-AF65-F5344CB8AC3E}">
        <p14:creationId xmlns:p14="http://schemas.microsoft.com/office/powerpoint/2010/main" val="1903450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Small detour (between rock and a hard place)</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17</a:t>
            </a:fld>
            <a:endParaRPr lang="en-GB" dirty="0"/>
          </a:p>
        </p:txBody>
      </p:sp>
      <p:pic>
        <p:nvPicPr>
          <p:cNvPr id="7" name="Picture 6">
            <a:extLst>
              <a:ext uri="{FF2B5EF4-FFF2-40B4-BE49-F238E27FC236}">
                <a16:creationId xmlns:a16="http://schemas.microsoft.com/office/drawing/2014/main" id="{0527DFDC-8968-4E5C-8472-2DF3C00C8E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0863" y="1360781"/>
            <a:ext cx="3664857" cy="4886476"/>
          </a:xfrm>
          <a:prstGeom prst="rect">
            <a:avLst/>
          </a:prstGeom>
        </p:spPr>
      </p:pic>
      <p:sp>
        <p:nvSpPr>
          <p:cNvPr id="9" name="Rounded Rectangular Callout 15">
            <a:extLst>
              <a:ext uri="{FF2B5EF4-FFF2-40B4-BE49-F238E27FC236}">
                <a16:creationId xmlns:a16="http://schemas.microsoft.com/office/drawing/2014/main" id="{AB7971BF-7C11-48DD-97B8-0CC6F459320C}"/>
              </a:ext>
            </a:extLst>
          </p:cNvPr>
          <p:cNvSpPr/>
          <p:nvPr/>
        </p:nvSpPr>
        <p:spPr>
          <a:xfrm>
            <a:off x="7895769" y="2444249"/>
            <a:ext cx="2248355" cy="1470526"/>
          </a:xfrm>
          <a:prstGeom prst="wedgeRoundRectCallout">
            <a:avLst>
              <a:gd name="adj1" fmla="val -95563"/>
              <a:gd name="adj2" fmla="val -60249"/>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IT </a:t>
            </a:r>
            <a:r>
              <a:rPr lang="hu-HU" sz="2000" dirty="0" err="1">
                <a:solidFill>
                  <a:schemeClr val="bg1"/>
                </a:solidFill>
              </a:rPr>
              <a:t>people</a:t>
            </a:r>
            <a:r>
              <a:rPr lang="hu-HU" sz="2000" dirty="0">
                <a:solidFill>
                  <a:schemeClr val="bg1"/>
                </a:solidFill>
              </a:rPr>
              <a:t> and </a:t>
            </a:r>
            <a:r>
              <a:rPr lang="hu-HU" sz="2000" dirty="0" err="1">
                <a:solidFill>
                  <a:schemeClr val="bg1"/>
                </a:solidFill>
              </a:rPr>
              <a:t>database</a:t>
            </a:r>
            <a:r>
              <a:rPr lang="hu-HU" sz="2000" dirty="0">
                <a:solidFill>
                  <a:schemeClr val="bg1"/>
                </a:solidFill>
              </a:rPr>
              <a:t> </a:t>
            </a:r>
            <a:r>
              <a:rPr lang="hu-HU" sz="2000" dirty="0" err="1">
                <a:solidFill>
                  <a:schemeClr val="bg1"/>
                </a:solidFill>
              </a:rPr>
              <a:t>experts</a:t>
            </a:r>
            <a:endParaRPr lang="en-GB" sz="2000" dirty="0">
              <a:solidFill>
                <a:schemeClr val="bg1"/>
              </a:solidFill>
            </a:endParaRPr>
          </a:p>
        </p:txBody>
      </p:sp>
      <p:sp>
        <p:nvSpPr>
          <p:cNvPr id="10" name="Rounded Rectangular Callout 15">
            <a:extLst>
              <a:ext uri="{FF2B5EF4-FFF2-40B4-BE49-F238E27FC236}">
                <a16:creationId xmlns:a16="http://schemas.microsoft.com/office/drawing/2014/main" id="{0DCA4A81-FA9A-4A38-8C9D-AFE6EFEDC163}"/>
              </a:ext>
            </a:extLst>
          </p:cNvPr>
          <p:cNvSpPr/>
          <p:nvPr/>
        </p:nvSpPr>
        <p:spPr>
          <a:xfrm>
            <a:off x="1264780" y="2652711"/>
            <a:ext cx="1630822" cy="1033463"/>
          </a:xfrm>
          <a:prstGeom prst="wedgeRoundRectCallout">
            <a:avLst>
              <a:gd name="adj1" fmla="val 139027"/>
              <a:gd name="adj2" fmla="val 7789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Business </a:t>
            </a:r>
            <a:r>
              <a:rPr lang="hu-HU" sz="2000" dirty="0" err="1">
                <a:solidFill>
                  <a:schemeClr val="bg1"/>
                </a:solidFill>
              </a:rPr>
              <a:t>area</a:t>
            </a:r>
            <a:r>
              <a:rPr lang="hu-HU" sz="2000" dirty="0">
                <a:solidFill>
                  <a:schemeClr val="bg1"/>
                </a:solidFill>
              </a:rPr>
              <a:t> / audit </a:t>
            </a:r>
            <a:r>
              <a:rPr lang="hu-HU" sz="2000" dirty="0" err="1">
                <a:solidFill>
                  <a:schemeClr val="bg1"/>
                </a:solidFill>
              </a:rPr>
              <a:t>chambers</a:t>
            </a:r>
            <a:endParaRPr lang="en-GB" sz="2000" dirty="0">
              <a:solidFill>
                <a:schemeClr val="bg1"/>
              </a:solidFill>
            </a:endParaRPr>
          </a:p>
        </p:txBody>
      </p:sp>
      <p:sp>
        <p:nvSpPr>
          <p:cNvPr id="11" name="Rounded Rectangular Callout 15">
            <a:extLst>
              <a:ext uri="{FF2B5EF4-FFF2-40B4-BE49-F238E27FC236}">
                <a16:creationId xmlns:a16="http://schemas.microsoft.com/office/drawing/2014/main" id="{34645B4A-0159-496F-890E-FF8E660F8184}"/>
              </a:ext>
            </a:extLst>
          </p:cNvPr>
          <p:cNvSpPr/>
          <p:nvPr/>
        </p:nvSpPr>
        <p:spPr>
          <a:xfrm>
            <a:off x="5216751" y="4752057"/>
            <a:ext cx="1698399" cy="1033463"/>
          </a:xfrm>
          <a:prstGeom prst="wedgeRoundRectCallout">
            <a:avLst>
              <a:gd name="adj1" fmla="val -31297"/>
              <a:gd name="adj2" fmla="val -245604"/>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ECALab</a:t>
            </a:r>
            <a:r>
              <a:rPr lang="hu-HU" sz="2000" dirty="0">
                <a:solidFill>
                  <a:schemeClr val="bg1"/>
                </a:solidFill>
              </a:rPr>
              <a:t> / </a:t>
            </a:r>
            <a:r>
              <a:rPr lang="hu-HU" sz="2000" dirty="0" err="1">
                <a:solidFill>
                  <a:schemeClr val="bg1"/>
                </a:solidFill>
              </a:rPr>
              <a:t>data</a:t>
            </a:r>
            <a:r>
              <a:rPr lang="hu-HU" sz="2000" dirty="0">
                <a:solidFill>
                  <a:schemeClr val="bg1"/>
                </a:solidFill>
              </a:rPr>
              <a:t> </a:t>
            </a:r>
            <a:r>
              <a:rPr lang="hu-HU" sz="2000" dirty="0" err="1">
                <a:solidFill>
                  <a:schemeClr val="bg1"/>
                </a:solidFill>
              </a:rPr>
              <a:t>scientist</a:t>
            </a:r>
            <a:endParaRPr lang="en-GB" sz="2000" dirty="0">
              <a:solidFill>
                <a:schemeClr val="bg1"/>
              </a:solidFill>
            </a:endParaRPr>
          </a:p>
        </p:txBody>
      </p:sp>
    </p:spTree>
    <p:extLst>
      <p:ext uri="{BB962C8B-B14F-4D97-AF65-F5344CB8AC3E}">
        <p14:creationId xmlns:p14="http://schemas.microsoft.com/office/powerpoint/2010/main" val="187722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Small detour (between rock and a hard place)</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18</a:t>
            </a:fld>
            <a:endParaRPr lang="en-GB" dirty="0"/>
          </a:p>
        </p:txBody>
      </p:sp>
      <p:pic>
        <p:nvPicPr>
          <p:cNvPr id="7" name="Picture 6">
            <a:extLst>
              <a:ext uri="{FF2B5EF4-FFF2-40B4-BE49-F238E27FC236}">
                <a16:creationId xmlns:a16="http://schemas.microsoft.com/office/drawing/2014/main" id="{0527DFDC-8968-4E5C-8472-2DF3C00C8E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32454" y="1242936"/>
            <a:ext cx="3664857" cy="4886476"/>
          </a:xfrm>
          <a:prstGeom prst="rect">
            <a:avLst/>
          </a:prstGeom>
        </p:spPr>
      </p:pic>
      <p:sp>
        <p:nvSpPr>
          <p:cNvPr id="9" name="Rounded Rectangular Callout 15">
            <a:extLst>
              <a:ext uri="{FF2B5EF4-FFF2-40B4-BE49-F238E27FC236}">
                <a16:creationId xmlns:a16="http://schemas.microsoft.com/office/drawing/2014/main" id="{AB7971BF-7C11-48DD-97B8-0CC6F459320C}"/>
              </a:ext>
            </a:extLst>
          </p:cNvPr>
          <p:cNvSpPr/>
          <p:nvPr/>
        </p:nvSpPr>
        <p:spPr>
          <a:xfrm>
            <a:off x="6141660" y="4450350"/>
            <a:ext cx="2248355" cy="1470526"/>
          </a:xfrm>
          <a:prstGeom prst="wedgeRoundRectCallout">
            <a:avLst>
              <a:gd name="adj1" fmla="val -80947"/>
              <a:gd name="adj2" fmla="val -139919"/>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IT </a:t>
            </a:r>
            <a:r>
              <a:rPr lang="hu-HU" sz="2000" dirty="0" err="1">
                <a:solidFill>
                  <a:schemeClr val="bg1"/>
                </a:solidFill>
              </a:rPr>
              <a:t>staff</a:t>
            </a:r>
            <a:r>
              <a:rPr lang="hu-HU" sz="2000" dirty="0">
                <a:solidFill>
                  <a:schemeClr val="bg1"/>
                </a:solidFill>
              </a:rPr>
              <a:t> and </a:t>
            </a:r>
            <a:r>
              <a:rPr lang="hu-HU" sz="2000" dirty="0" err="1">
                <a:solidFill>
                  <a:schemeClr val="bg1"/>
                </a:solidFill>
              </a:rPr>
              <a:t>database</a:t>
            </a:r>
            <a:r>
              <a:rPr lang="hu-HU" sz="2000" dirty="0">
                <a:solidFill>
                  <a:schemeClr val="bg1"/>
                </a:solidFill>
              </a:rPr>
              <a:t> </a:t>
            </a:r>
            <a:r>
              <a:rPr lang="hu-HU" sz="2000" dirty="0" err="1">
                <a:solidFill>
                  <a:schemeClr val="bg1"/>
                </a:solidFill>
              </a:rPr>
              <a:t>experts</a:t>
            </a:r>
            <a:endParaRPr lang="en-GB" sz="2000" dirty="0">
              <a:solidFill>
                <a:schemeClr val="bg1"/>
              </a:solidFill>
            </a:endParaRPr>
          </a:p>
        </p:txBody>
      </p:sp>
      <p:sp>
        <p:nvSpPr>
          <p:cNvPr id="10" name="Rounded Rectangular Callout 15">
            <a:extLst>
              <a:ext uri="{FF2B5EF4-FFF2-40B4-BE49-F238E27FC236}">
                <a16:creationId xmlns:a16="http://schemas.microsoft.com/office/drawing/2014/main" id="{0DCA4A81-FA9A-4A38-8C9D-AFE6EFEDC163}"/>
              </a:ext>
            </a:extLst>
          </p:cNvPr>
          <p:cNvSpPr/>
          <p:nvPr/>
        </p:nvSpPr>
        <p:spPr>
          <a:xfrm>
            <a:off x="383793" y="2662780"/>
            <a:ext cx="1630822" cy="1033463"/>
          </a:xfrm>
          <a:prstGeom prst="wedgeRoundRectCallout">
            <a:avLst>
              <a:gd name="adj1" fmla="val 139027"/>
              <a:gd name="adj2" fmla="val 7789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Business </a:t>
            </a:r>
            <a:r>
              <a:rPr lang="hu-HU" sz="2000" dirty="0" err="1">
                <a:solidFill>
                  <a:schemeClr val="bg1"/>
                </a:solidFill>
              </a:rPr>
              <a:t>area</a:t>
            </a:r>
            <a:r>
              <a:rPr lang="hu-HU" sz="2000" dirty="0">
                <a:solidFill>
                  <a:schemeClr val="bg1"/>
                </a:solidFill>
              </a:rPr>
              <a:t> / audit </a:t>
            </a:r>
            <a:r>
              <a:rPr lang="hu-HU" sz="2000" dirty="0" err="1">
                <a:solidFill>
                  <a:schemeClr val="bg1"/>
                </a:solidFill>
              </a:rPr>
              <a:t>chambers</a:t>
            </a:r>
            <a:endParaRPr lang="en-GB" sz="2000" dirty="0">
              <a:solidFill>
                <a:schemeClr val="bg1"/>
              </a:solidFill>
            </a:endParaRPr>
          </a:p>
        </p:txBody>
      </p:sp>
      <p:sp>
        <p:nvSpPr>
          <p:cNvPr id="11" name="Rounded Rectangular Callout 15">
            <a:extLst>
              <a:ext uri="{FF2B5EF4-FFF2-40B4-BE49-F238E27FC236}">
                <a16:creationId xmlns:a16="http://schemas.microsoft.com/office/drawing/2014/main" id="{34645B4A-0159-496F-890E-FF8E660F8184}"/>
              </a:ext>
            </a:extLst>
          </p:cNvPr>
          <p:cNvSpPr/>
          <p:nvPr/>
        </p:nvSpPr>
        <p:spPr>
          <a:xfrm>
            <a:off x="3859439" y="4887413"/>
            <a:ext cx="1698399" cy="1033463"/>
          </a:xfrm>
          <a:prstGeom prst="wedgeRoundRectCallout">
            <a:avLst>
              <a:gd name="adj1" fmla="val -31297"/>
              <a:gd name="adj2" fmla="val -245604"/>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ECALab</a:t>
            </a:r>
            <a:r>
              <a:rPr lang="hu-HU" sz="2000" dirty="0">
                <a:solidFill>
                  <a:schemeClr val="bg1"/>
                </a:solidFill>
              </a:rPr>
              <a:t> / </a:t>
            </a:r>
            <a:r>
              <a:rPr lang="hu-HU" sz="2000" dirty="0" err="1">
                <a:solidFill>
                  <a:schemeClr val="bg1"/>
                </a:solidFill>
              </a:rPr>
              <a:t>data</a:t>
            </a:r>
            <a:r>
              <a:rPr lang="hu-HU" sz="2000" dirty="0">
                <a:solidFill>
                  <a:schemeClr val="bg1"/>
                </a:solidFill>
              </a:rPr>
              <a:t> </a:t>
            </a:r>
            <a:r>
              <a:rPr lang="hu-HU" sz="2000" dirty="0" err="1">
                <a:solidFill>
                  <a:schemeClr val="bg1"/>
                </a:solidFill>
              </a:rPr>
              <a:t>scientist</a:t>
            </a:r>
            <a:endParaRPr lang="en-GB" sz="2000" dirty="0">
              <a:solidFill>
                <a:schemeClr val="bg1"/>
              </a:solidFill>
            </a:endParaRPr>
          </a:p>
        </p:txBody>
      </p:sp>
      <p:pic>
        <p:nvPicPr>
          <p:cNvPr id="5" name="Picture 4">
            <a:extLst>
              <a:ext uri="{FF2B5EF4-FFF2-40B4-BE49-F238E27FC236}">
                <a16:creationId xmlns:a16="http://schemas.microsoft.com/office/drawing/2014/main" id="{D79D1531-D391-48AB-A78E-DBCB07FDBD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5150" y="1284695"/>
            <a:ext cx="3957636" cy="2638424"/>
          </a:xfrm>
          <a:prstGeom prst="rect">
            <a:avLst/>
          </a:prstGeom>
        </p:spPr>
      </p:pic>
      <p:sp>
        <p:nvSpPr>
          <p:cNvPr id="12" name="Rounded Rectangular Callout 15">
            <a:extLst>
              <a:ext uri="{FF2B5EF4-FFF2-40B4-BE49-F238E27FC236}">
                <a16:creationId xmlns:a16="http://schemas.microsoft.com/office/drawing/2014/main" id="{746047C7-89B1-4AC9-B659-F32F0E7CC6E9}"/>
              </a:ext>
            </a:extLst>
          </p:cNvPr>
          <p:cNvSpPr/>
          <p:nvPr/>
        </p:nvSpPr>
        <p:spPr>
          <a:xfrm>
            <a:off x="10272024" y="767963"/>
            <a:ext cx="1698399" cy="1033463"/>
          </a:xfrm>
          <a:prstGeom prst="wedgeRoundRectCallout">
            <a:avLst>
              <a:gd name="adj1" fmla="val -129721"/>
              <a:gd name="adj2" fmla="val 14287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Data </a:t>
            </a:r>
            <a:r>
              <a:rPr lang="hu-HU" sz="2000" dirty="0" err="1">
                <a:solidFill>
                  <a:schemeClr val="bg1"/>
                </a:solidFill>
              </a:rPr>
              <a:t>protection</a:t>
            </a:r>
            <a:r>
              <a:rPr lang="hu-HU" sz="2000" dirty="0">
                <a:solidFill>
                  <a:schemeClr val="bg1"/>
                </a:solidFill>
              </a:rPr>
              <a:t> </a:t>
            </a:r>
            <a:r>
              <a:rPr lang="hu-HU" sz="2000" dirty="0" err="1">
                <a:solidFill>
                  <a:schemeClr val="bg1"/>
                </a:solidFill>
              </a:rPr>
              <a:t>officer</a:t>
            </a:r>
            <a:endParaRPr lang="en-GB" sz="2000" dirty="0">
              <a:solidFill>
                <a:schemeClr val="bg1"/>
              </a:solidFill>
            </a:endParaRPr>
          </a:p>
        </p:txBody>
      </p:sp>
    </p:spTree>
    <p:extLst>
      <p:ext uri="{BB962C8B-B14F-4D97-AF65-F5344CB8AC3E}">
        <p14:creationId xmlns:p14="http://schemas.microsoft.com/office/powerpoint/2010/main" val="283821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Access to data + data protection concerns</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19</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Read-only access to the raw database of the Commission</a:t>
            </a:r>
          </a:p>
          <a:p>
            <a:pPr lvl="3"/>
            <a:r>
              <a:rPr lang="en-GB" sz="2400" noProof="0" dirty="0"/>
              <a:t>Not much use without a data dictionary</a:t>
            </a:r>
          </a:p>
          <a:p>
            <a:endParaRPr lang="en-GB" sz="2400" noProof="0" dirty="0"/>
          </a:p>
          <a:p>
            <a:pPr marL="765175" lvl="3" indent="0">
              <a:buNone/>
            </a:pPr>
            <a:endParaRPr lang="en-GB" sz="2400" noProof="0" dirty="0"/>
          </a:p>
        </p:txBody>
      </p:sp>
    </p:spTree>
    <p:extLst>
      <p:ext uri="{BB962C8B-B14F-4D97-AF65-F5344CB8AC3E}">
        <p14:creationId xmlns:p14="http://schemas.microsoft.com/office/powerpoint/2010/main" val="13818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Process Mining Safari</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Case study 1: process mining as a new form of data representation</a:t>
            </a:r>
          </a:p>
          <a:p>
            <a:pPr lvl="3"/>
            <a:r>
              <a:rPr lang="en-GB" sz="2400" noProof="0" dirty="0"/>
              <a:t>EU public consultations, a relatively simple case</a:t>
            </a:r>
          </a:p>
          <a:p>
            <a:pPr marL="0" indent="0">
              <a:buNone/>
            </a:pPr>
            <a:endParaRPr lang="en-GB" sz="2400" noProof="0" dirty="0"/>
          </a:p>
          <a:p>
            <a:r>
              <a:rPr lang="en-GB" sz="2400" noProof="0" dirty="0"/>
              <a:t>Case study 2: process mining for conformance checking</a:t>
            </a:r>
          </a:p>
          <a:p>
            <a:pPr lvl="3"/>
            <a:r>
              <a:rPr lang="en-GB" sz="2400" noProof="0" dirty="0"/>
              <a:t>Audit of EU agencies, a bit more complicated</a:t>
            </a:r>
          </a:p>
          <a:p>
            <a:pPr lvl="4"/>
            <a:r>
              <a:rPr lang="en-GB" sz="2400" noProof="0" dirty="0"/>
              <a:t>Getting the data, extracting from pdf files, data protection</a:t>
            </a:r>
          </a:p>
          <a:p>
            <a:pPr lvl="4"/>
            <a:r>
              <a:rPr lang="en-GB" sz="2400" noProof="0" dirty="0"/>
              <a:t>Adding calculated fields in the event log</a:t>
            </a:r>
          </a:p>
          <a:p>
            <a:pPr lvl="4"/>
            <a:r>
              <a:rPr lang="en-GB" sz="2400" noProof="0" dirty="0" err="1"/>
              <a:t>Fluxicon</a:t>
            </a:r>
            <a:r>
              <a:rPr lang="en-GB" sz="2400" noProof="0" dirty="0"/>
              <a:t> disco vs. Prom6</a:t>
            </a:r>
          </a:p>
          <a:p>
            <a:pPr lvl="4"/>
            <a:endParaRPr lang="en-GB" sz="2400" noProof="0" dirty="0"/>
          </a:p>
          <a:p>
            <a:r>
              <a:rPr lang="en-GB" sz="2400" noProof="0" dirty="0"/>
              <a:t>Case study 3: exploratory process mining in „big data”</a:t>
            </a:r>
          </a:p>
          <a:p>
            <a:pPr lvl="3"/>
            <a:r>
              <a:rPr lang="en-GB" sz="2400" noProof="0" dirty="0"/>
              <a:t>CA Service Desk manager database tables</a:t>
            </a:r>
          </a:p>
          <a:p>
            <a:pPr lvl="4"/>
            <a:r>
              <a:rPr lang="en-GB" sz="2400" noProof="0" dirty="0"/>
              <a:t>Text mining methods for making sense of process data</a:t>
            </a:r>
          </a:p>
        </p:txBody>
      </p:sp>
    </p:spTree>
    <p:extLst>
      <p:ext uri="{BB962C8B-B14F-4D97-AF65-F5344CB8AC3E}">
        <p14:creationId xmlns:p14="http://schemas.microsoft.com/office/powerpoint/2010/main" val="295747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Relational database model</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20</a:t>
            </a:fld>
            <a:endParaRPr lang="en-GB" dirty="0"/>
          </a:p>
        </p:txBody>
      </p:sp>
      <p:pic>
        <p:nvPicPr>
          <p:cNvPr id="7" name="Content Placeholder 6">
            <a:extLst>
              <a:ext uri="{FF2B5EF4-FFF2-40B4-BE49-F238E27FC236}">
                <a16:creationId xmlns:a16="http://schemas.microsoft.com/office/drawing/2014/main" id="{155C5627-15FE-4181-8E87-8F6C192E77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67761" y="1368425"/>
            <a:ext cx="5753315" cy="4895850"/>
          </a:xfrm>
        </p:spPr>
      </p:pic>
    </p:spTree>
    <p:extLst>
      <p:ext uri="{BB962C8B-B14F-4D97-AF65-F5344CB8AC3E}">
        <p14:creationId xmlns:p14="http://schemas.microsoft.com/office/powerpoint/2010/main" val="3063618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What you are likely to get for process mining</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21</a:t>
            </a:fld>
            <a:endParaRPr lang="en-GB" dirty="0"/>
          </a:p>
        </p:txBody>
      </p:sp>
      <p:pic>
        <p:nvPicPr>
          <p:cNvPr id="7" name="Content Placeholder 6">
            <a:extLst>
              <a:ext uri="{FF2B5EF4-FFF2-40B4-BE49-F238E27FC236}">
                <a16:creationId xmlns:a16="http://schemas.microsoft.com/office/drawing/2014/main" id="{155C5627-15FE-4181-8E87-8F6C192E77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67761" y="1368425"/>
            <a:ext cx="5753315" cy="4895850"/>
          </a:xfrm>
        </p:spPr>
      </p:pic>
      <p:cxnSp>
        <p:nvCxnSpPr>
          <p:cNvPr id="6" name="Straight Connector 5">
            <a:extLst>
              <a:ext uri="{FF2B5EF4-FFF2-40B4-BE49-F238E27FC236}">
                <a16:creationId xmlns:a16="http://schemas.microsoft.com/office/drawing/2014/main" id="{D8C29E0A-0B3D-4D1B-85E3-13FF1DD795E7}"/>
              </a:ext>
            </a:extLst>
          </p:cNvPr>
          <p:cNvCxnSpPr/>
          <p:nvPr/>
        </p:nvCxnSpPr>
        <p:spPr>
          <a:xfrm flipV="1">
            <a:off x="5080000" y="1368425"/>
            <a:ext cx="38027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B6874C-BA64-4D89-9BA9-CB2923BA1083}"/>
              </a:ext>
            </a:extLst>
          </p:cNvPr>
          <p:cNvCxnSpPr>
            <a:cxnSpLocks/>
          </p:cNvCxnSpPr>
          <p:nvPr/>
        </p:nvCxnSpPr>
        <p:spPr>
          <a:xfrm flipH="1" flipV="1">
            <a:off x="5232400" y="1368425"/>
            <a:ext cx="36503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58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What you are likely to get for process mining</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22</a:t>
            </a:fld>
            <a:endParaRPr lang="en-GB" dirty="0"/>
          </a:p>
        </p:txBody>
      </p:sp>
      <p:pic>
        <p:nvPicPr>
          <p:cNvPr id="7" name="Content Placeholder 6">
            <a:extLst>
              <a:ext uri="{FF2B5EF4-FFF2-40B4-BE49-F238E27FC236}">
                <a16:creationId xmlns:a16="http://schemas.microsoft.com/office/drawing/2014/main" id="{155C5627-15FE-4181-8E87-8F6C192E77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67761" y="1368425"/>
            <a:ext cx="5753315" cy="4895850"/>
          </a:xfrm>
        </p:spPr>
      </p:pic>
      <p:cxnSp>
        <p:nvCxnSpPr>
          <p:cNvPr id="6" name="Straight Connector 5">
            <a:extLst>
              <a:ext uri="{FF2B5EF4-FFF2-40B4-BE49-F238E27FC236}">
                <a16:creationId xmlns:a16="http://schemas.microsoft.com/office/drawing/2014/main" id="{D8C29E0A-0B3D-4D1B-85E3-13FF1DD795E7}"/>
              </a:ext>
            </a:extLst>
          </p:cNvPr>
          <p:cNvCxnSpPr/>
          <p:nvPr/>
        </p:nvCxnSpPr>
        <p:spPr>
          <a:xfrm flipV="1">
            <a:off x="5080000" y="1368425"/>
            <a:ext cx="38027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B6874C-BA64-4D89-9BA9-CB2923BA1083}"/>
              </a:ext>
            </a:extLst>
          </p:cNvPr>
          <p:cNvCxnSpPr>
            <a:cxnSpLocks/>
          </p:cNvCxnSpPr>
          <p:nvPr/>
        </p:nvCxnSpPr>
        <p:spPr>
          <a:xfrm flipH="1" flipV="1">
            <a:off x="5232400" y="1368425"/>
            <a:ext cx="36503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ounded Rectangular Callout 15">
            <a:extLst>
              <a:ext uri="{FF2B5EF4-FFF2-40B4-BE49-F238E27FC236}">
                <a16:creationId xmlns:a16="http://schemas.microsoft.com/office/drawing/2014/main" id="{C4353BAF-24CA-4D22-8F97-558ABD3CE089}"/>
              </a:ext>
            </a:extLst>
          </p:cNvPr>
          <p:cNvSpPr/>
          <p:nvPr/>
        </p:nvSpPr>
        <p:spPr>
          <a:xfrm>
            <a:off x="8446626" y="4164599"/>
            <a:ext cx="2540461" cy="1593263"/>
          </a:xfrm>
          <a:prstGeom prst="wedgeRoundRectCallout">
            <a:avLst>
              <a:gd name="adj1" fmla="val -120981"/>
              <a:gd name="adj2" fmla="val -207930"/>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Data </a:t>
            </a:r>
            <a:r>
              <a:rPr lang="hu-HU" sz="2000" dirty="0" err="1">
                <a:solidFill>
                  <a:schemeClr val="bg1"/>
                </a:solidFill>
              </a:rPr>
              <a:t>protection</a:t>
            </a:r>
            <a:r>
              <a:rPr lang="hu-HU" sz="2000" dirty="0">
                <a:solidFill>
                  <a:schemeClr val="bg1"/>
                </a:solidFill>
              </a:rPr>
              <a:t> </a:t>
            </a:r>
            <a:r>
              <a:rPr lang="hu-HU" sz="2000" dirty="0" err="1">
                <a:solidFill>
                  <a:schemeClr val="bg1"/>
                </a:solidFill>
              </a:rPr>
              <a:t>lesson</a:t>
            </a:r>
            <a:r>
              <a:rPr lang="hu-HU" sz="2000" dirty="0">
                <a:solidFill>
                  <a:schemeClr val="bg1"/>
                </a:solidFill>
              </a:rPr>
              <a:t> 2: </a:t>
            </a:r>
            <a:r>
              <a:rPr lang="hu-HU" sz="2000" dirty="0" err="1">
                <a:solidFill>
                  <a:schemeClr val="bg1"/>
                </a:solidFill>
              </a:rPr>
              <a:t>Stay</a:t>
            </a:r>
            <a:r>
              <a:rPr lang="hu-HU" sz="2000" dirty="0">
                <a:solidFill>
                  <a:schemeClr val="bg1"/>
                </a:solidFill>
              </a:rPr>
              <a:t> </a:t>
            </a:r>
            <a:r>
              <a:rPr lang="hu-HU" sz="2000" dirty="0" err="1">
                <a:solidFill>
                  <a:schemeClr val="bg1"/>
                </a:solidFill>
              </a:rPr>
              <a:t>away</a:t>
            </a:r>
            <a:r>
              <a:rPr lang="hu-HU" sz="2000" dirty="0">
                <a:solidFill>
                  <a:schemeClr val="bg1"/>
                </a:solidFill>
              </a:rPr>
              <a:t> </a:t>
            </a:r>
            <a:r>
              <a:rPr lang="hu-HU" sz="2000" dirty="0" err="1">
                <a:solidFill>
                  <a:schemeClr val="bg1"/>
                </a:solidFill>
              </a:rPr>
              <a:t>from</a:t>
            </a:r>
            <a:r>
              <a:rPr lang="hu-HU" sz="2000" dirty="0">
                <a:solidFill>
                  <a:schemeClr val="bg1"/>
                </a:solidFill>
              </a:rPr>
              <a:t> </a:t>
            </a:r>
            <a:r>
              <a:rPr lang="hu-HU" sz="2000" dirty="0" err="1">
                <a:solidFill>
                  <a:schemeClr val="bg1"/>
                </a:solidFill>
              </a:rPr>
              <a:t>personal</a:t>
            </a:r>
            <a:r>
              <a:rPr lang="hu-HU" sz="2000" dirty="0">
                <a:solidFill>
                  <a:schemeClr val="bg1"/>
                </a:solidFill>
              </a:rPr>
              <a:t> </a:t>
            </a:r>
            <a:r>
              <a:rPr lang="hu-HU" sz="2000" dirty="0" err="1">
                <a:solidFill>
                  <a:schemeClr val="bg1"/>
                </a:solidFill>
              </a:rPr>
              <a:t>data</a:t>
            </a:r>
            <a:r>
              <a:rPr lang="hu-HU" sz="2000" dirty="0">
                <a:solidFill>
                  <a:schemeClr val="bg1"/>
                </a:solidFill>
              </a:rPr>
              <a:t> </a:t>
            </a:r>
            <a:r>
              <a:rPr lang="hu-HU" sz="2000" dirty="0" err="1">
                <a:solidFill>
                  <a:schemeClr val="bg1"/>
                </a:solidFill>
              </a:rPr>
              <a:t>as</a:t>
            </a:r>
            <a:r>
              <a:rPr lang="hu-HU" sz="2000" dirty="0">
                <a:solidFill>
                  <a:schemeClr val="bg1"/>
                </a:solidFill>
              </a:rPr>
              <a:t> </a:t>
            </a:r>
            <a:r>
              <a:rPr lang="hu-HU" sz="2000" dirty="0" err="1">
                <a:solidFill>
                  <a:schemeClr val="bg1"/>
                </a:solidFill>
              </a:rPr>
              <a:t>much</a:t>
            </a:r>
            <a:r>
              <a:rPr lang="hu-HU" sz="2000" dirty="0">
                <a:solidFill>
                  <a:schemeClr val="bg1"/>
                </a:solidFill>
              </a:rPr>
              <a:t> </a:t>
            </a:r>
            <a:r>
              <a:rPr lang="hu-HU" sz="2000" dirty="0" err="1">
                <a:solidFill>
                  <a:schemeClr val="bg1"/>
                </a:solidFill>
              </a:rPr>
              <a:t>as</a:t>
            </a:r>
            <a:r>
              <a:rPr lang="hu-HU" sz="2000" dirty="0">
                <a:solidFill>
                  <a:schemeClr val="bg1"/>
                </a:solidFill>
              </a:rPr>
              <a:t> </a:t>
            </a:r>
            <a:r>
              <a:rPr lang="hu-HU" sz="2000" dirty="0" err="1">
                <a:solidFill>
                  <a:schemeClr val="bg1"/>
                </a:solidFill>
              </a:rPr>
              <a:t>possible</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313344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What you are likely to get for process mining</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23</a:t>
            </a:fld>
            <a:endParaRPr lang="en-GB" dirty="0"/>
          </a:p>
        </p:txBody>
      </p:sp>
      <p:pic>
        <p:nvPicPr>
          <p:cNvPr id="7" name="Content Placeholder 6">
            <a:extLst>
              <a:ext uri="{FF2B5EF4-FFF2-40B4-BE49-F238E27FC236}">
                <a16:creationId xmlns:a16="http://schemas.microsoft.com/office/drawing/2014/main" id="{155C5627-15FE-4181-8E87-8F6C192E77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67761" y="1368425"/>
            <a:ext cx="5753315" cy="4895850"/>
          </a:xfrm>
        </p:spPr>
      </p:pic>
      <p:sp>
        <p:nvSpPr>
          <p:cNvPr id="3" name="Rectangle 2">
            <a:extLst>
              <a:ext uri="{FF2B5EF4-FFF2-40B4-BE49-F238E27FC236}">
                <a16:creationId xmlns:a16="http://schemas.microsoft.com/office/drawing/2014/main" id="{6C498864-AC00-4414-B2CD-C5C526D32784}"/>
              </a:ext>
            </a:extLst>
          </p:cNvPr>
          <p:cNvSpPr/>
          <p:nvPr/>
        </p:nvSpPr>
        <p:spPr>
          <a:xfrm>
            <a:off x="2686050" y="1368425"/>
            <a:ext cx="2028825" cy="4895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8C29E0A-0B3D-4D1B-85E3-13FF1DD795E7}"/>
              </a:ext>
            </a:extLst>
          </p:cNvPr>
          <p:cNvCxnSpPr/>
          <p:nvPr/>
        </p:nvCxnSpPr>
        <p:spPr>
          <a:xfrm flipV="1">
            <a:off x="5080000" y="1368425"/>
            <a:ext cx="38027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B6874C-BA64-4D89-9BA9-CB2923BA1083}"/>
              </a:ext>
            </a:extLst>
          </p:cNvPr>
          <p:cNvCxnSpPr>
            <a:cxnSpLocks/>
          </p:cNvCxnSpPr>
          <p:nvPr/>
        </p:nvCxnSpPr>
        <p:spPr>
          <a:xfrm flipH="1" flipV="1">
            <a:off x="5232400" y="1368425"/>
            <a:ext cx="36503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838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What you are likely to get for process mining</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24</a:t>
            </a:fld>
            <a:endParaRPr lang="en-GB" dirty="0"/>
          </a:p>
        </p:txBody>
      </p:sp>
      <p:pic>
        <p:nvPicPr>
          <p:cNvPr id="7" name="Content Placeholder 6">
            <a:extLst>
              <a:ext uri="{FF2B5EF4-FFF2-40B4-BE49-F238E27FC236}">
                <a16:creationId xmlns:a16="http://schemas.microsoft.com/office/drawing/2014/main" id="{155C5627-15FE-4181-8E87-8F6C192E777B}"/>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67761" y="1368425"/>
            <a:ext cx="5753315" cy="4895850"/>
          </a:xfrm>
        </p:spPr>
      </p:pic>
      <p:sp>
        <p:nvSpPr>
          <p:cNvPr id="3" name="Rectangle 2">
            <a:extLst>
              <a:ext uri="{FF2B5EF4-FFF2-40B4-BE49-F238E27FC236}">
                <a16:creationId xmlns:a16="http://schemas.microsoft.com/office/drawing/2014/main" id="{6C498864-AC00-4414-B2CD-C5C526D32784}"/>
              </a:ext>
            </a:extLst>
          </p:cNvPr>
          <p:cNvSpPr/>
          <p:nvPr/>
        </p:nvSpPr>
        <p:spPr>
          <a:xfrm>
            <a:off x="2686050" y="1368425"/>
            <a:ext cx="2028825" cy="4895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8C29E0A-0B3D-4D1B-85E3-13FF1DD795E7}"/>
              </a:ext>
            </a:extLst>
          </p:cNvPr>
          <p:cNvCxnSpPr/>
          <p:nvPr/>
        </p:nvCxnSpPr>
        <p:spPr>
          <a:xfrm flipV="1">
            <a:off x="5080000" y="1368425"/>
            <a:ext cx="38027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B6874C-BA64-4D89-9BA9-CB2923BA1083}"/>
              </a:ext>
            </a:extLst>
          </p:cNvPr>
          <p:cNvCxnSpPr>
            <a:cxnSpLocks/>
          </p:cNvCxnSpPr>
          <p:nvPr/>
        </p:nvCxnSpPr>
        <p:spPr>
          <a:xfrm flipH="1" flipV="1">
            <a:off x="5232400" y="1368425"/>
            <a:ext cx="3650343" cy="489585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DF020A-59AD-47FE-AC91-442085951631}"/>
              </a:ext>
            </a:extLst>
          </p:cNvPr>
          <p:cNvSpPr/>
          <p:nvPr/>
        </p:nvSpPr>
        <p:spPr>
          <a:xfrm>
            <a:off x="4383881" y="1704521"/>
            <a:ext cx="304800" cy="87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332D0D-39D1-438C-B052-0FB2FA6A3340}"/>
              </a:ext>
            </a:extLst>
          </p:cNvPr>
          <p:cNvSpPr/>
          <p:nvPr/>
        </p:nvSpPr>
        <p:spPr>
          <a:xfrm>
            <a:off x="4383881" y="5210630"/>
            <a:ext cx="304800" cy="87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0660C51-9C2E-44CE-AD1C-081A508B0F28}"/>
              </a:ext>
            </a:extLst>
          </p:cNvPr>
          <p:cNvSpPr/>
          <p:nvPr/>
        </p:nvSpPr>
        <p:spPr>
          <a:xfrm>
            <a:off x="4823619" y="1268752"/>
            <a:ext cx="4682331" cy="515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9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Access to data + data protection concerns</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25</a:t>
            </a:fld>
            <a:endParaRPr lang="en-GB" dirty="0"/>
          </a:p>
        </p:txBody>
      </p:sp>
      <p:sp>
        <p:nvSpPr>
          <p:cNvPr id="15" name="Content Placeholder 2"/>
          <p:cNvSpPr>
            <a:spLocks noGrp="1"/>
          </p:cNvSpPr>
          <p:nvPr>
            <p:ph idx="1"/>
          </p:nvPr>
        </p:nvSpPr>
        <p:spPr>
          <a:xfrm>
            <a:off x="838200" y="1868489"/>
            <a:ext cx="10515600" cy="4351338"/>
          </a:xfrm>
        </p:spPr>
        <p:txBody>
          <a:bodyPr>
            <a:normAutofit/>
          </a:bodyPr>
          <a:lstStyle/>
          <a:p>
            <a:r>
              <a:rPr lang="en-GB" sz="2400" noProof="0" dirty="0"/>
              <a:t>Read-only access to the raw database of the Commission</a:t>
            </a:r>
          </a:p>
          <a:p>
            <a:pPr lvl="3"/>
            <a:r>
              <a:rPr lang="en-GB" sz="2400" noProof="0" dirty="0"/>
              <a:t>Not much use without a data dictionary</a:t>
            </a:r>
          </a:p>
          <a:p>
            <a:r>
              <a:rPr lang="en-GB" sz="2400" noProof="0" dirty="0"/>
              <a:t>Access to data warehouse</a:t>
            </a:r>
          </a:p>
          <a:p>
            <a:pPr lvl="3"/>
            <a:r>
              <a:rPr lang="en-GB" sz="2400" noProof="0" dirty="0"/>
              <a:t>DW reports (that I’ve seen) do not contain workflow information</a:t>
            </a:r>
          </a:p>
          <a:p>
            <a:pPr marL="765175" lvl="3" indent="0">
              <a:buNone/>
            </a:pPr>
            <a:endParaRPr lang="en-GB" sz="2400" noProof="0" dirty="0"/>
          </a:p>
        </p:txBody>
      </p:sp>
    </p:spTree>
    <p:extLst>
      <p:ext uri="{BB962C8B-B14F-4D97-AF65-F5344CB8AC3E}">
        <p14:creationId xmlns:p14="http://schemas.microsoft.com/office/powerpoint/2010/main" val="176992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Access to data + data protection concerns</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26</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Read-only access to the raw database of the Commission</a:t>
            </a:r>
          </a:p>
          <a:p>
            <a:pPr lvl="3"/>
            <a:r>
              <a:rPr lang="en-GB" sz="2400" noProof="0" dirty="0"/>
              <a:t>Not much use without a data dictionary</a:t>
            </a:r>
          </a:p>
          <a:p>
            <a:r>
              <a:rPr lang="en-GB" sz="2400" noProof="0" dirty="0"/>
              <a:t>Access to data warehouse</a:t>
            </a:r>
          </a:p>
          <a:p>
            <a:pPr lvl="3"/>
            <a:r>
              <a:rPr lang="en-GB" sz="2400" noProof="0" dirty="0"/>
              <a:t>DW reports (that I’ve seen) do not contain workflow information</a:t>
            </a:r>
          </a:p>
          <a:p>
            <a:r>
              <a:rPr lang="en-GB" sz="2400" noProof="0" dirty="0"/>
              <a:t>Data may only be accessible through pdf exports</a:t>
            </a:r>
          </a:p>
          <a:p>
            <a:pPr lvl="3"/>
            <a:r>
              <a:rPr lang="en-GB" sz="2400" noProof="0" dirty="0"/>
              <a:t>No meaningful database connection or custom legacy systems</a:t>
            </a:r>
          </a:p>
        </p:txBody>
      </p:sp>
    </p:spTree>
    <p:extLst>
      <p:ext uri="{BB962C8B-B14F-4D97-AF65-F5344CB8AC3E}">
        <p14:creationId xmlns:p14="http://schemas.microsoft.com/office/powerpoint/2010/main" val="250144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Access to data + data protection concerns</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27</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Read-only access to the raw database of the Commission</a:t>
            </a:r>
          </a:p>
          <a:p>
            <a:pPr lvl="3"/>
            <a:r>
              <a:rPr lang="en-GB" sz="2400" noProof="0" dirty="0"/>
              <a:t>Not much use without a data dictionary</a:t>
            </a:r>
          </a:p>
          <a:p>
            <a:r>
              <a:rPr lang="en-GB" sz="2400" noProof="0" dirty="0"/>
              <a:t>Access to data warehouse</a:t>
            </a:r>
          </a:p>
          <a:p>
            <a:pPr lvl="3"/>
            <a:r>
              <a:rPr lang="en-GB" sz="2400" noProof="0" dirty="0"/>
              <a:t>DW reports (that I’ve seen) do not contain workflow information</a:t>
            </a:r>
          </a:p>
          <a:p>
            <a:r>
              <a:rPr lang="en-GB" sz="2400" noProof="0" dirty="0"/>
              <a:t>Data may only be accessible through pdf exports</a:t>
            </a:r>
          </a:p>
          <a:p>
            <a:pPr lvl="3"/>
            <a:r>
              <a:rPr lang="en-GB" sz="2400" noProof="0" dirty="0"/>
              <a:t>No meaningful database connection or custom legacy systems</a:t>
            </a:r>
          </a:p>
          <a:p>
            <a:r>
              <a:rPr lang="en-GB" sz="2400" noProof="0" dirty="0"/>
              <a:t>Dataset contains user IDs and agency names</a:t>
            </a:r>
          </a:p>
          <a:p>
            <a:pPr lvl="3"/>
            <a:r>
              <a:rPr lang="en-GB" sz="2400" noProof="0" dirty="0"/>
              <a:t>We are allowed to process such information for audit purposes, but I cannot show you real data in my presentation</a:t>
            </a:r>
          </a:p>
          <a:p>
            <a:pPr lvl="3"/>
            <a:r>
              <a:rPr lang="en-GB" sz="2400" noProof="0" dirty="0"/>
              <a:t>I created a synthetic dataset based on the original, fully anonymised, with fictional agency names, and added some fictional anomalies</a:t>
            </a:r>
          </a:p>
          <a:p>
            <a:pPr marL="765175" lvl="3" indent="0">
              <a:buNone/>
            </a:pPr>
            <a:endParaRPr lang="en-GB" sz="2400" noProof="0" dirty="0"/>
          </a:p>
        </p:txBody>
      </p:sp>
    </p:spTree>
    <p:extLst>
      <p:ext uri="{BB962C8B-B14F-4D97-AF65-F5344CB8AC3E}">
        <p14:creationId xmlns:p14="http://schemas.microsoft.com/office/powerpoint/2010/main" val="361023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fontScale="90000"/>
          </a:bodyPr>
          <a:lstStyle/>
          <a:p>
            <a:pPr eaLnBrk="1" hangingPunct="1">
              <a:defRPr/>
            </a:pPr>
            <a:r>
              <a:rPr lang="en-GB" altLang="en-US" sz="2900" noProof="0" dirty="0">
                <a:solidFill>
                  <a:schemeClr val="bg1"/>
                </a:solidFill>
              </a:rPr>
              <a:t>Audit of EU agencies</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Information extraction from pdfs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dirty="0">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28</a:t>
            </a:fld>
            <a:endParaRPr lang="en-GB" altLang="en-US" sz="1000" b="1" dirty="0">
              <a:solidFill>
                <a:schemeClr val="bg1"/>
              </a:solidFill>
            </a:endParaRPr>
          </a:p>
        </p:txBody>
      </p:sp>
    </p:spTree>
    <p:extLst>
      <p:ext uri="{BB962C8B-B14F-4D97-AF65-F5344CB8AC3E}">
        <p14:creationId xmlns:p14="http://schemas.microsoft.com/office/powerpoint/2010/main" val="163904011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Why?</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29</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PDF is evil. Although it is called a PDF “document”, it’s nothing like Word or HTML document. </a:t>
            </a:r>
          </a:p>
          <a:p>
            <a:r>
              <a:rPr lang="en-GB" sz="2400" noProof="0" dirty="0"/>
              <a:t>PDF is more like a graphic representation. PDF contents are just a bunch of instructions that tell how to place the stuff at each exact position on a display or paper. </a:t>
            </a:r>
          </a:p>
          <a:p>
            <a:r>
              <a:rPr lang="en-GB" sz="2400" noProof="0" dirty="0"/>
              <a:t>In most cases, it has no logical structure such as sentences or paragraphs and it cannot even identify a text box properly.</a:t>
            </a:r>
          </a:p>
          <a:p>
            <a:r>
              <a:rPr lang="en-GB" sz="2400" noProof="0" dirty="0"/>
              <a:t>PDFs require a disproportionate amount of resources to extract data in a structured format.</a:t>
            </a:r>
          </a:p>
          <a:p>
            <a:r>
              <a:rPr lang="en-GB" sz="2400" noProof="0" dirty="0"/>
              <a:t>PDFs are not meant for electronic processing. They are meant for printing!</a:t>
            </a:r>
          </a:p>
        </p:txBody>
      </p:sp>
    </p:spTree>
    <p:extLst>
      <p:ext uri="{BB962C8B-B14F-4D97-AF65-F5344CB8AC3E}">
        <p14:creationId xmlns:p14="http://schemas.microsoft.com/office/powerpoint/2010/main" val="2150058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3</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Process mining in the government sector</a:t>
            </a:r>
          </a:p>
        </p:txBody>
      </p:sp>
      <p:pic>
        <p:nvPicPr>
          <p:cNvPr id="5" name="Picture 4">
            <a:extLst>
              <a:ext uri="{FF2B5EF4-FFF2-40B4-BE49-F238E27FC236}">
                <a16:creationId xmlns:a16="http://schemas.microsoft.com/office/drawing/2014/main" id="{961BEA01-AC95-4017-BB45-25ECA7A627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90417" y="1435247"/>
            <a:ext cx="3867149" cy="4929638"/>
          </a:xfrm>
          <a:prstGeom prst="rect">
            <a:avLst/>
          </a:prstGeom>
        </p:spPr>
      </p:pic>
      <p:sp>
        <p:nvSpPr>
          <p:cNvPr id="6" name="TextBox 5">
            <a:extLst>
              <a:ext uri="{FF2B5EF4-FFF2-40B4-BE49-F238E27FC236}">
                <a16:creationId xmlns:a16="http://schemas.microsoft.com/office/drawing/2014/main" id="{AE4E6D90-7F55-48B9-8634-B175E019FD8C}"/>
              </a:ext>
            </a:extLst>
          </p:cNvPr>
          <p:cNvSpPr txBox="1"/>
          <p:nvPr/>
        </p:nvSpPr>
        <p:spPr>
          <a:xfrm>
            <a:off x="493486" y="1007858"/>
            <a:ext cx="11442620" cy="369332"/>
          </a:xfrm>
          <a:prstGeom prst="rect">
            <a:avLst/>
          </a:prstGeom>
          <a:noFill/>
        </p:spPr>
        <p:txBody>
          <a:bodyPr wrap="none" rtlCol="0">
            <a:spAutoFit/>
          </a:bodyPr>
          <a:lstStyle/>
          <a:p>
            <a:r>
              <a:rPr lang="en-GB" dirty="0"/>
              <a:t>https://fluxicon.com/blog/2018/12/case-study-government-process-mining-in-the-brazilian-executive-branch/</a:t>
            </a:r>
          </a:p>
        </p:txBody>
      </p:sp>
      <p:sp>
        <p:nvSpPr>
          <p:cNvPr id="7" name="Rounded Rectangular Callout 15">
            <a:extLst>
              <a:ext uri="{FF2B5EF4-FFF2-40B4-BE49-F238E27FC236}">
                <a16:creationId xmlns:a16="http://schemas.microsoft.com/office/drawing/2014/main" id="{04EBD262-36A4-42B9-891B-84AABBF46A3F}"/>
              </a:ext>
            </a:extLst>
          </p:cNvPr>
          <p:cNvSpPr/>
          <p:nvPr/>
        </p:nvSpPr>
        <p:spPr>
          <a:xfrm>
            <a:off x="8763067" y="1638416"/>
            <a:ext cx="2756933" cy="3703605"/>
          </a:xfrm>
          <a:prstGeom prst="wedgeRoundRectCallout">
            <a:avLst>
              <a:gd name="adj1" fmla="val -111072"/>
              <a:gd name="adj2" fmla="val -22454"/>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Inspiration</a:t>
            </a:r>
            <a:r>
              <a:rPr lang="hu-HU" sz="2000" dirty="0">
                <a:solidFill>
                  <a:schemeClr val="bg1"/>
                </a:solidFill>
              </a:rPr>
              <a:t> </a:t>
            </a:r>
            <a:r>
              <a:rPr lang="hu-HU" sz="2000" dirty="0" err="1">
                <a:solidFill>
                  <a:schemeClr val="bg1"/>
                </a:solidFill>
              </a:rPr>
              <a:t>for</a:t>
            </a:r>
            <a:r>
              <a:rPr lang="hu-HU" sz="2000" dirty="0">
                <a:solidFill>
                  <a:schemeClr val="bg1"/>
                </a:solidFill>
              </a:rPr>
              <a:t> </a:t>
            </a:r>
            <a:r>
              <a:rPr lang="hu-HU" sz="2000" dirty="0" err="1">
                <a:solidFill>
                  <a:schemeClr val="bg1"/>
                </a:solidFill>
              </a:rPr>
              <a:t>using</a:t>
            </a:r>
            <a:r>
              <a:rPr lang="hu-HU" sz="2000" dirty="0">
                <a:solidFill>
                  <a:schemeClr val="bg1"/>
                </a:solidFill>
              </a:rPr>
              <a:t> </a:t>
            </a:r>
            <a:r>
              <a:rPr lang="hu-HU" sz="2000" dirty="0" err="1">
                <a:solidFill>
                  <a:schemeClr val="bg1"/>
                </a:solidFill>
              </a:rPr>
              <a:t>process</a:t>
            </a:r>
            <a:r>
              <a:rPr lang="hu-HU" sz="2000" dirty="0">
                <a:solidFill>
                  <a:schemeClr val="bg1"/>
                </a:solidFill>
              </a:rPr>
              <a:t> mining in performance audit. </a:t>
            </a:r>
            <a:r>
              <a:rPr lang="hu-HU" sz="2000" dirty="0" err="1">
                <a:solidFill>
                  <a:schemeClr val="bg1"/>
                </a:solidFill>
              </a:rPr>
              <a:t>It</a:t>
            </a:r>
            <a:r>
              <a:rPr lang="hu-HU" sz="2000" dirty="0">
                <a:solidFill>
                  <a:schemeClr val="bg1"/>
                </a:solidFill>
              </a:rPr>
              <a:t> </a:t>
            </a:r>
            <a:r>
              <a:rPr lang="hu-HU" sz="2000" dirty="0" err="1">
                <a:solidFill>
                  <a:schemeClr val="bg1"/>
                </a:solidFill>
              </a:rPr>
              <a:t>made</a:t>
            </a:r>
            <a:r>
              <a:rPr lang="hu-HU" sz="2000" dirty="0">
                <a:solidFill>
                  <a:schemeClr val="bg1"/>
                </a:solidFill>
              </a:rPr>
              <a:t> </a:t>
            </a:r>
            <a:r>
              <a:rPr lang="hu-HU" sz="2000" dirty="0" err="1">
                <a:solidFill>
                  <a:schemeClr val="bg1"/>
                </a:solidFill>
              </a:rPr>
              <a:t>me</a:t>
            </a:r>
            <a:r>
              <a:rPr lang="hu-HU" sz="2000" dirty="0">
                <a:solidFill>
                  <a:schemeClr val="bg1"/>
                </a:solidFill>
              </a:rPr>
              <a:t> </a:t>
            </a:r>
            <a:r>
              <a:rPr lang="hu-HU" sz="2000" dirty="0" err="1">
                <a:solidFill>
                  <a:schemeClr val="bg1"/>
                </a:solidFill>
              </a:rPr>
              <a:t>try</a:t>
            </a:r>
            <a:r>
              <a:rPr lang="hu-HU" sz="2000" dirty="0">
                <a:solidFill>
                  <a:schemeClr val="bg1"/>
                </a:solidFill>
              </a:rPr>
              <a:t> PM </a:t>
            </a:r>
            <a:r>
              <a:rPr lang="hu-HU" sz="2000" dirty="0" err="1">
                <a:solidFill>
                  <a:schemeClr val="bg1"/>
                </a:solidFill>
              </a:rPr>
              <a:t>on</a:t>
            </a:r>
            <a:r>
              <a:rPr lang="hu-HU" sz="2000" dirty="0">
                <a:solidFill>
                  <a:schemeClr val="bg1"/>
                </a:solidFill>
              </a:rPr>
              <a:t> </a:t>
            </a:r>
            <a:r>
              <a:rPr lang="hu-HU" sz="2000" dirty="0" err="1">
                <a:solidFill>
                  <a:schemeClr val="bg1"/>
                </a:solidFill>
              </a:rPr>
              <a:t>the</a:t>
            </a:r>
            <a:r>
              <a:rPr lang="hu-HU" sz="2000" dirty="0">
                <a:solidFill>
                  <a:schemeClr val="bg1"/>
                </a:solidFill>
              </a:rPr>
              <a:t> audit </a:t>
            </a:r>
            <a:r>
              <a:rPr lang="hu-HU" sz="2000" dirty="0" err="1">
                <a:solidFill>
                  <a:schemeClr val="bg1"/>
                </a:solidFill>
              </a:rPr>
              <a:t>on</a:t>
            </a:r>
            <a:r>
              <a:rPr lang="hu-HU" sz="2000" dirty="0">
                <a:solidFill>
                  <a:schemeClr val="bg1"/>
                </a:solidFill>
              </a:rPr>
              <a:t> </a:t>
            </a:r>
            <a:r>
              <a:rPr lang="en-GB" sz="2000" dirty="0">
                <a:solidFill>
                  <a:schemeClr val="bg1"/>
                </a:solidFill>
              </a:rPr>
              <a:t>public consultations</a:t>
            </a:r>
            <a:r>
              <a:rPr lang="hu-HU" sz="2000" dirty="0">
                <a:solidFill>
                  <a:schemeClr val="bg1"/>
                </a:solidFill>
              </a:rPr>
              <a:t>.</a:t>
            </a:r>
            <a:endParaRPr lang="en-GB" sz="2000" dirty="0">
              <a:solidFill>
                <a:schemeClr val="bg1"/>
              </a:solidFill>
            </a:endParaRPr>
          </a:p>
          <a:p>
            <a:endParaRPr lang="hu-HU" sz="2000" dirty="0">
              <a:solidFill>
                <a:schemeClr val="bg1"/>
              </a:solidFill>
            </a:endParaRPr>
          </a:p>
          <a:p>
            <a:r>
              <a:rPr lang="en-GB" sz="2000" dirty="0">
                <a:solidFill>
                  <a:schemeClr val="bg1"/>
                </a:solidFill>
              </a:rPr>
              <a:t>Process data is everywhere!</a:t>
            </a:r>
          </a:p>
        </p:txBody>
      </p:sp>
      <p:sp>
        <p:nvSpPr>
          <p:cNvPr id="8" name="TextBox 7">
            <a:extLst>
              <a:ext uri="{FF2B5EF4-FFF2-40B4-BE49-F238E27FC236}">
                <a16:creationId xmlns:a16="http://schemas.microsoft.com/office/drawing/2014/main" id="{2F398F57-1571-4685-BEC4-FB20D5F7248D}"/>
              </a:ext>
            </a:extLst>
          </p:cNvPr>
          <p:cNvSpPr txBox="1"/>
          <p:nvPr/>
        </p:nvSpPr>
        <p:spPr>
          <a:xfrm>
            <a:off x="672000" y="2046601"/>
            <a:ext cx="2873828" cy="923330"/>
          </a:xfrm>
          <a:prstGeom prst="rect">
            <a:avLst/>
          </a:prstGeom>
          <a:noFill/>
        </p:spPr>
        <p:txBody>
          <a:bodyPr wrap="square" rtlCol="0">
            <a:spAutoFit/>
          </a:bodyPr>
          <a:lstStyle/>
          <a:p>
            <a:r>
              <a:rPr lang="en-GB" dirty="0"/>
              <a:t>http://romualdoalves.com/decretos-2015-a-2018-poc-text-mining/</a:t>
            </a:r>
          </a:p>
        </p:txBody>
      </p:sp>
    </p:spTree>
    <p:extLst>
      <p:ext uri="{BB962C8B-B14F-4D97-AF65-F5344CB8AC3E}">
        <p14:creationId xmlns:p14="http://schemas.microsoft.com/office/powerpoint/2010/main" val="287076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1841078" y="2670844"/>
            <a:ext cx="1986195" cy="151631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986"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dirty="0">
                <a:solidFill>
                  <a:schemeClr val="bg1"/>
                </a:solidFill>
              </a:rPr>
              <a:t>Page </a:t>
            </a:r>
            <a:fld id="{1904435F-4588-4833-AE8E-3659014F504D}" type="slidenum">
              <a:rPr lang="en-GB" altLang="en-US" sz="1000" b="1" smtClean="0">
                <a:solidFill>
                  <a:schemeClr val="bg1"/>
                </a:solidFill>
              </a:rPr>
              <a:pPr algn="r" eaLnBrk="1" hangingPunct="1">
                <a:lnSpc>
                  <a:spcPct val="100000"/>
                </a:lnSpc>
                <a:spcBef>
                  <a:spcPct val="0"/>
                </a:spcBef>
                <a:buClrTx/>
                <a:buSzTx/>
                <a:buFontTx/>
                <a:buNone/>
              </a:pPr>
              <a:t>30</a:t>
            </a:fld>
            <a:endParaRPr lang="en-GB" altLang="en-US" sz="1000" b="1" dirty="0">
              <a:solidFill>
                <a:schemeClr val="bg1"/>
              </a:solidFill>
            </a:endParaRPr>
          </a:p>
        </p:txBody>
      </p:sp>
      <p:sp>
        <p:nvSpPr>
          <p:cNvPr id="41989" name="Title 1"/>
          <p:cNvSpPr>
            <a:spLocks noGrp="1"/>
          </p:cNvSpPr>
          <p:nvPr>
            <p:ph type="title" idx="4294967295"/>
          </p:nvPr>
        </p:nvSpPr>
        <p:spPr>
          <a:xfrm>
            <a:off x="1913960" y="1248411"/>
            <a:ext cx="8062912" cy="431800"/>
          </a:xfrm>
          <a:solidFill>
            <a:schemeClr val="bg1"/>
          </a:solidFill>
        </p:spPr>
        <p:txBody>
          <a:bodyPr/>
          <a:lstStyle/>
          <a:p>
            <a:pPr algn="ctr" eaLnBrk="1" hangingPunct="1"/>
            <a:r>
              <a:rPr lang="en-GB" altLang="en-US" noProof="0" dirty="0"/>
              <a:t>Information extraction pipeline</a:t>
            </a:r>
          </a:p>
        </p:txBody>
      </p:sp>
      <p:sp>
        <p:nvSpPr>
          <p:cNvPr id="2" name="Flowchart: Alternate Process 1"/>
          <p:cNvSpPr/>
          <p:nvPr/>
        </p:nvSpPr>
        <p:spPr>
          <a:xfrm>
            <a:off x="1968863" y="2998966"/>
            <a:ext cx="1730622" cy="8787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Pre-process documents</a:t>
            </a:r>
          </a:p>
        </p:txBody>
      </p:sp>
      <p:sp>
        <p:nvSpPr>
          <p:cNvPr id="8" name="Flowchart: Alternate Process 7"/>
          <p:cNvSpPr/>
          <p:nvPr/>
        </p:nvSpPr>
        <p:spPr>
          <a:xfrm>
            <a:off x="4350004" y="2998966"/>
            <a:ext cx="1712920" cy="878743"/>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Perform pattern matching</a:t>
            </a:r>
          </a:p>
        </p:txBody>
      </p:sp>
      <p:sp>
        <p:nvSpPr>
          <p:cNvPr id="10" name="Flowchart: Alternate Process 9"/>
          <p:cNvSpPr/>
          <p:nvPr/>
        </p:nvSpPr>
        <p:spPr>
          <a:xfrm>
            <a:off x="6424688" y="2998966"/>
            <a:ext cx="1721448" cy="878743"/>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Extract info from matches</a:t>
            </a:r>
          </a:p>
        </p:txBody>
      </p:sp>
      <p:sp>
        <p:nvSpPr>
          <p:cNvPr id="5" name="Right Arrow 4"/>
          <p:cNvSpPr/>
          <p:nvPr/>
        </p:nvSpPr>
        <p:spPr>
          <a:xfrm>
            <a:off x="3827272" y="3194964"/>
            <a:ext cx="352764"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lowchart: Process 15"/>
          <p:cNvSpPr/>
          <p:nvPr/>
        </p:nvSpPr>
        <p:spPr>
          <a:xfrm>
            <a:off x="4180035" y="2681975"/>
            <a:ext cx="4076014" cy="150518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lowchart: Process 24"/>
          <p:cNvSpPr/>
          <p:nvPr/>
        </p:nvSpPr>
        <p:spPr>
          <a:xfrm>
            <a:off x="8507792" y="2684581"/>
            <a:ext cx="2179258" cy="150257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lowchart: Alternate Process 25"/>
          <p:cNvSpPr/>
          <p:nvPr/>
        </p:nvSpPr>
        <p:spPr>
          <a:xfrm>
            <a:off x="8608810" y="2996497"/>
            <a:ext cx="1921077" cy="878743"/>
          </a:xfrm>
          <a:prstGeom prst="flowChartAlternateProcess">
            <a:avLst/>
          </a:prstGeom>
          <a:solidFill>
            <a:schemeClr val="bg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Consolidate in a </a:t>
            </a:r>
            <a:r>
              <a:rPr lang="hu-HU" dirty="0" err="1"/>
              <a:t>machine</a:t>
            </a:r>
            <a:r>
              <a:rPr lang="hu-HU" dirty="0"/>
              <a:t> </a:t>
            </a:r>
            <a:r>
              <a:rPr lang="hu-HU" dirty="0" err="1"/>
              <a:t>readable</a:t>
            </a:r>
            <a:r>
              <a:rPr lang="hu-HU" dirty="0"/>
              <a:t> </a:t>
            </a:r>
            <a:r>
              <a:rPr lang="hu-HU" dirty="0" err="1"/>
              <a:t>format</a:t>
            </a:r>
            <a:endParaRPr lang="en-GB" dirty="0"/>
          </a:p>
        </p:txBody>
      </p:sp>
      <p:sp>
        <p:nvSpPr>
          <p:cNvPr id="28" name="Right Arrow 27"/>
          <p:cNvSpPr/>
          <p:nvPr/>
        </p:nvSpPr>
        <p:spPr>
          <a:xfrm>
            <a:off x="6031449" y="3278013"/>
            <a:ext cx="407628"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ight Arrow 28"/>
          <p:cNvSpPr/>
          <p:nvPr/>
        </p:nvSpPr>
        <p:spPr>
          <a:xfrm>
            <a:off x="8256050" y="3285368"/>
            <a:ext cx="251743"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peech Bubble: Oval 3">
            <a:extLst>
              <a:ext uri="{FF2B5EF4-FFF2-40B4-BE49-F238E27FC236}">
                <a16:creationId xmlns:a16="http://schemas.microsoft.com/office/drawing/2014/main" id="{D66455B0-3584-47CC-98AB-44CEE8488694}"/>
              </a:ext>
            </a:extLst>
          </p:cNvPr>
          <p:cNvSpPr/>
          <p:nvPr/>
        </p:nvSpPr>
        <p:spPr>
          <a:xfrm>
            <a:off x="5945416" y="4804475"/>
            <a:ext cx="4428521" cy="1611196"/>
          </a:xfrm>
          <a:prstGeom prst="wedgeEllipseCallout">
            <a:avLst>
              <a:gd name="adj1" fmla="val -55078"/>
              <a:gd name="adj2" fmla="val -11912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GB" dirty="0"/>
              <a:t>Regular expressions</a:t>
            </a:r>
          </a:p>
          <a:p>
            <a:pPr marL="285750" indent="-285750" algn="ctr">
              <a:buFontTx/>
              <a:buChar char="-"/>
            </a:pPr>
            <a:r>
              <a:rPr lang="en-GB" dirty="0"/>
              <a:t>Linguistic features</a:t>
            </a:r>
          </a:p>
          <a:p>
            <a:pPr marL="285750" indent="-285750" algn="ctr">
              <a:buFontTx/>
              <a:buChar char="-"/>
            </a:pPr>
            <a:r>
              <a:rPr lang="en-GB" dirty="0"/>
              <a:t>Always corpus specific </a:t>
            </a:r>
          </a:p>
        </p:txBody>
      </p:sp>
    </p:spTree>
    <p:extLst>
      <p:ext uri="{BB962C8B-B14F-4D97-AF65-F5344CB8AC3E}">
        <p14:creationId xmlns:p14="http://schemas.microsoft.com/office/powerpoint/2010/main" val="375131443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Agency</a:t>
            </a:r>
            <a:r>
              <a:rPr lang="hu-HU" sz="2400" dirty="0"/>
              <a:t> </a:t>
            </a:r>
            <a:r>
              <a:rPr lang="hu-HU" sz="2400" dirty="0" err="1"/>
              <a:t>payment</a:t>
            </a:r>
            <a:r>
              <a:rPr lang="hu-HU" sz="2400" dirty="0"/>
              <a:t> </a:t>
            </a:r>
            <a:r>
              <a:rPr lang="hu-HU" sz="2400" dirty="0" err="1"/>
              <a:t>transactions</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31</a:t>
            </a:fld>
            <a:endParaRPr lang="en-GB" dirty="0"/>
          </a:p>
        </p:txBody>
      </p:sp>
      <p:sp>
        <p:nvSpPr>
          <p:cNvPr id="9" name="Rounded Rectangular Callout 15">
            <a:extLst>
              <a:ext uri="{FF2B5EF4-FFF2-40B4-BE49-F238E27FC236}">
                <a16:creationId xmlns:a16="http://schemas.microsoft.com/office/drawing/2014/main" id="{7D667D58-8AC3-4FDA-8324-66FBCBAC3336}"/>
              </a:ext>
            </a:extLst>
          </p:cNvPr>
          <p:cNvSpPr/>
          <p:nvPr/>
        </p:nvSpPr>
        <p:spPr>
          <a:xfrm>
            <a:off x="5056374" y="2110710"/>
            <a:ext cx="1654181" cy="1263091"/>
          </a:xfrm>
          <a:prstGeom prst="wedgeRoundRectCallout">
            <a:avLst>
              <a:gd name="adj1" fmla="val -146460"/>
              <a:gd name="adj2" fmla="val 562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200 folders, each with several pdf files</a:t>
            </a:r>
          </a:p>
        </p:txBody>
      </p:sp>
      <p:sp>
        <p:nvSpPr>
          <p:cNvPr id="6" name="TextBox 5"/>
          <p:cNvSpPr txBox="1"/>
          <p:nvPr/>
        </p:nvSpPr>
        <p:spPr>
          <a:xfrm>
            <a:off x="7694760" y="1271010"/>
            <a:ext cx="3825240" cy="1569660"/>
          </a:xfrm>
          <a:prstGeom prst="rect">
            <a:avLst/>
          </a:prstGeom>
          <a:noFill/>
        </p:spPr>
        <p:txBody>
          <a:bodyPr wrap="square" rtlCol="0">
            <a:spAutoFit/>
          </a:bodyPr>
          <a:lstStyle/>
          <a:p>
            <a:r>
              <a:rPr lang="en-GB" sz="2400" dirty="0">
                <a:solidFill>
                  <a:schemeClr val="accent4"/>
                </a:solidFill>
              </a:rPr>
              <a:t>Question 1:</a:t>
            </a:r>
          </a:p>
          <a:p>
            <a:r>
              <a:rPr lang="en-GB" sz="2400" dirty="0">
                <a:solidFill>
                  <a:schemeClr val="accent4"/>
                </a:solidFill>
              </a:rPr>
              <a:t>What are the amounts falling under non-statistical sampling?</a:t>
            </a:r>
          </a:p>
        </p:txBody>
      </p:sp>
      <p:sp>
        <p:nvSpPr>
          <p:cNvPr id="10" name="TextBox 9"/>
          <p:cNvSpPr txBox="1"/>
          <p:nvPr/>
        </p:nvSpPr>
        <p:spPr>
          <a:xfrm>
            <a:off x="7642259" y="3062146"/>
            <a:ext cx="3825240" cy="1569660"/>
          </a:xfrm>
          <a:prstGeom prst="rect">
            <a:avLst/>
          </a:prstGeom>
          <a:noFill/>
        </p:spPr>
        <p:txBody>
          <a:bodyPr wrap="square" rtlCol="0">
            <a:spAutoFit/>
          </a:bodyPr>
          <a:lstStyle/>
          <a:p>
            <a:r>
              <a:rPr lang="en-GB" sz="2400" dirty="0">
                <a:solidFill>
                  <a:schemeClr val="accent4"/>
                </a:solidFill>
              </a:rPr>
              <a:t>Question 2:</a:t>
            </a:r>
          </a:p>
          <a:p>
            <a:r>
              <a:rPr lang="en-GB" sz="2400" dirty="0">
                <a:solidFill>
                  <a:schemeClr val="accent4"/>
                </a:solidFill>
              </a:rPr>
              <a:t>What are the amounts paid into financial instruments?</a:t>
            </a:r>
          </a:p>
        </p:txBody>
      </p:sp>
      <p:sp>
        <p:nvSpPr>
          <p:cNvPr id="11" name="Rounded Rectangular Callout 15">
            <a:extLst>
              <a:ext uri="{FF2B5EF4-FFF2-40B4-BE49-F238E27FC236}">
                <a16:creationId xmlns:a16="http://schemas.microsoft.com/office/drawing/2014/main" id="{7D667D58-8AC3-4FDA-8324-66FBCBAC3336}"/>
              </a:ext>
            </a:extLst>
          </p:cNvPr>
          <p:cNvSpPr/>
          <p:nvPr/>
        </p:nvSpPr>
        <p:spPr>
          <a:xfrm>
            <a:off x="881887" y="4480724"/>
            <a:ext cx="4327335" cy="1583269"/>
          </a:xfrm>
          <a:prstGeom prst="wedgeRoundRectCallout">
            <a:avLst>
              <a:gd name="adj1" fmla="val 75874"/>
              <a:gd name="adj2" fmla="val -92984"/>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Auditors would have to read almost a thousand pdfs, then find and copy-paste the relevant amounts!!!</a:t>
            </a:r>
          </a:p>
        </p:txBody>
      </p:sp>
      <p:pic>
        <p:nvPicPr>
          <p:cNvPr id="3" name="Picture 2">
            <a:extLst>
              <a:ext uri="{FF2B5EF4-FFF2-40B4-BE49-F238E27FC236}">
                <a16:creationId xmlns:a16="http://schemas.microsoft.com/office/drawing/2014/main" id="{5E727DAF-5EFB-42AB-BD16-A02EB71F2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860" y="1149074"/>
            <a:ext cx="6879222" cy="5076200"/>
          </a:xfrm>
          <a:prstGeom prst="rect">
            <a:avLst/>
          </a:prstGeom>
        </p:spPr>
      </p:pic>
      <p:pic>
        <p:nvPicPr>
          <p:cNvPr id="12" name="Picture 11">
            <a:extLst>
              <a:ext uri="{FF2B5EF4-FFF2-40B4-BE49-F238E27FC236}">
                <a16:creationId xmlns:a16="http://schemas.microsoft.com/office/drawing/2014/main" id="{4EA3E9FC-E528-47FC-9862-BF64489A87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6374" y="951406"/>
            <a:ext cx="5984909" cy="4210694"/>
          </a:xfrm>
          <a:prstGeom prst="rect">
            <a:avLst/>
          </a:prstGeom>
        </p:spPr>
      </p:pic>
    </p:spTree>
    <p:extLst>
      <p:ext uri="{BB962C8B-B14F-4D97-AF65-F5344CB8AC3E}">
        <p14:creationId xmlns:p14="http://schemas.microsoft.com/office/powerpoint/2010/main" val="70857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 possible pdf data extraction workflow</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32</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Camelot + </a:t>
            </a:r>
            <a:r>
              <a:rPr lang="en-GB" sz="2400" noProof="0" dirty="0" err="1"/>
              <a:t>pdfMiner</a:t>
            </a:r>
            <a:r>
              <a:rPr lang="en-GB" sz="2400" noProof="0" dirty="0"/>
              <a:t> libraries for Python</a:t>
            </a:r>
          </a:p>
          <a:p>
            <a:pPr lvl="2"/>
            <a:r>
              <a:rPr lang="en-GB" sz="2400" noProof="0" dirty="0"/>
              <a:t>only works with text-based PDFs and not scanned documents</a:t>
            </a:r>
          </a:p>
          <a:p>
            <a:pPr lvl="2"/>
            <a:r>
              <a:rPr lang="en-GB" sz="2400" noProof="0" dirty="0"/>
              <a:t>each table is a pandas </a:t>
            </a:r>
            <a:r>
              <a:rPr lang="en-GB" sz="2400" noProof="0" dirty="0" err="1"/>
              <a:t>DataFrame</a:t>
            </a:r>
            <a:r>
              <a:rPr lang="en-GB" sz="2400" noProof="0" dirty="0"/>
              <a:t>, which seamlessly integrates into ETL and data analysis workflows.</a:t>
            </a:r>
          </a:p>
          <a:p>
            <a:pPr lvl="2"/>
            <a:endParaRPr lang="en-GB" sz="2400" noProof="0" dirty="0"/>
          </a:p>
          <a:p>
            <a:r>
              <a:rPr lang="en-GB" sz="2400" noProof="0" dirty="0"/>
              <a:t>My recommendation after much sweat and blood:</a:t>
            </a:r>
          </a:p>
          <a:p>
            <a:pPr lvl="2"/>
            <a:r>
              <a:rPr lang="en-GB" sz="2400" noProof="0" dirty="0"/>
              <a:t>use </a:t>
            </a:r>
            <a:r>
              <a:rPr lang="en-GB" sz="2400" noProof="0" dirty="0" err="1"/>
              <a:t>pdfMiner</a:t>
            </a:r>
            <a:r>
              <a:rPr lang="en-GB" sz="2400" noProof="0" dirty="0"/>
              <a:t> to find and identify the part of the document containing the table you need</a:t>
            </a:r>
          </a:p>
          <a:p>
            <a:pPr lvl="2"/>
            <a:r>
              <a:rPr lang="en-GB" sz="2400" noProof="0" dirty="0"/>
              <a:t>Use Camelot-</a:t>
            </a:r>
            <a:r>
              <a:rPr lang="en-GB" sz="2400" noProof="0" dirty="0" err="1"/>
              <a:t>py</a:t>
            </a:r>
            <a:r>
              <a:rPr lang="en-GB" sz="2400" noProof="0" dirty="0"/>
              <a:t> with the parameters you got from </a:t>
            </a:r>
            <a:r>
              <a:rPr lang="en-GB" sz="2400" noProof="0" dirty="0" err="1"/>
              <a:t>pdfMiner</a:t>
            </a:r>
            <a:r>
              <a:rPr lang="en-GB" sz="2400" noProof="0" dirty="0"/>
              <a:t> to extract the table</a:t>
            </a:r>
          </a:p>
          <a:p>
            <a:pPr lvl="2"/>
            <a:r>
              <a:rPr lang="en-GB" sz="2400" noProof="0" dirty="0"/>
              <a:t>each dataset requires fine-tuning, exception handling and post-processing</a:t>
            </a:r>
          </a:p>
        </p:txBody>
      </p:sp>
    </p:spTree>
    <p:extLst>
      <p:ext uri="{BB962C8B-B14F-4D97-AF65-F5344CB8AC3E}">
        <p14:creationId xmlns:p14="http://schemas.microsoft.com/office/powerpoint/2010/main" val="1573729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7B0648-8751-4D79-A8E9-0E18F82FAE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3962" y="690562"/>
            <a:ext cx="9744075" cy="5476875"/>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Python </a:t>
            </a:r>
            <a:r>
              <a:rPr lang="hu-HU" sz="2400" dirty="0" err="1"/>
              <a:t>code</a:t>
            </a:r>
            <a:r>
              <a:rPr lang="hu-HU" sz="2400" dirty="0"/>
              <a:t> </a:t>
            </a:r>
            <a:r>
              <a:rPr lang="hu-HU" sz="2400" dirty="0" err="1"/>
              <a:t>for</a:t>
            </a:r>
            <a:r>
              <a:rPr lang="hu-HU" sz="2400" dirty="0"/>
              <a:t> </a:t>
            </a:r>
            <a:r>
              <a:rPr lang="hu-HU" sz="2400" dirty="0" err="1"/>
              <a:t>data</a:t>
            </a:r>
            <a:r>
              <a:rPr lang="hu-HU" sz="2400" dirty="0"/>
              <a:t> </a:t>
            </a:r>
            <a:r>
              <a:rPr lang="hu-HU" sz="2400" dirty="0" err="1"/>
              <a:t>extraction</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33</a:t>
            </a:fld>
            <a:endParaRPr lang="en-GB" dirty="0"/>
          </a:p>
        </p:txBody>
      </p:sp>
      <p:sp>
        <p:nvSpPr>
          <p:cNvPr id="13" name="Rounded Rectangular Callout 15">
            <a:extLst>
              <a:ext uri="{FF2B5EF4-FFF2-40B4-BE49-F238E27FC236}">
                <a16:creationId xmlns:a16="http://schemas.microsoft.com/office/drawing/2014/main" id="{7D667D58-8AC3-4FDA-8324-66FBCBAC3336}"/>
              </a:ext>
            </a:extLst>
          </p:cNvPr>
          <p:cNvSpPr/>
          <p:nvPr/>
        </p:nvSpPr>
        <p:spPr>
          <a:xfrm>
            <a:off x="7900988" y="3745367"/>
            <a:ext cx="3866985" cy="1263091"/>
          </a:xfrm>
          <a:prstGeom prst="wedgeRoundRectCallout">
            <a:avLst>
              <a:gd name="adj1" fmla="val -93969"/>
              <a:gd name="adj2" fmla="val -17570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A bit of </a:t>
            </a:r>
            <a:r>
              <a:rPr lang="hu-HU" sz="2000" dirty="0" err="1">
                <a:solidFill>
                  <a:schemeClr val="bg1"/>
                </a:solidFill>
              </a:rPr>
              <a:t>hacking</a:t>
            </a:r>
            <a:r>
              <a:rPr lang="hu-HU" sz="2000" dirty="0">
                <a:solidFill>
                  <a:schemeClr val="bg1"/>
                </a:solidFill>
              </a:rPr>
              <a:t> is </a:t>
            </a:r>
            <a:r>
              <a:rPr lang="hu-HU" sz="2000" dirty="0" err="1">
                <a:solidFill>
                  <a:schemeClr val="bg1"/>
                </a:solidFill>
              </a:rPr>
              <a:t>needed</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customise</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extraction</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specificities</a:t>
            </a:r>
            <a:r>
              <a:rPr lang="hu-HU" sz="2000" dirty="0">
                <a:solidFill>
                  <a:schemeClr val="bg1"/>
                </a:solidFill>
              </a:rPr>
              <a:t> of </a:t>
            </a:r>
            <a:r>
              <a:rPr lang="hu-HU" sz="2000" dirty="0" err="1">
                <a:solidFill>
                  <a:schemeClr val="bg1"/>
                </a:solidFill>
              </a:rPr>
              <a:t>the</a:t>
            </a:r>
            <a:r>
              <a:rPr lang="hu-HU" sz="2000" dirty="0">
                <a:solidFill>
                  <a:schemeClr val="bg1"/>
                </a:solidFill>
              </a:rPr>
              <a:t> </a:t>
            </a:r>
            <a:r>
              <a:rPr lang="hu-HU" sz="2000" dirty="0" err="1">
                <a:solidFill>
                  <a:schemeClr val="bg1"/>
                </a:solidFill>
              </a:rPr>
              <a:t>dataset</a:t>
            </a:r>
            <a:endParaRPr lang="en-GB" sz="2000" dirty="0">
              <a:solidFill>
                <a:schemeClr val="bg1"/>
              </a:solidFill>
            </a:endParaRPr>
          </a:p>
        </p:txBody>
      </p:sp>
    </p:spTree>
    <p:extLst>
      <p:ext uri="{BB962C8B-B14F-4D97-AF65-F5344CB8AC3E}">
        <p14:creationId xmlns:p14="http://schemas.microsoft.com/office/powerpoint/2010/main" val="318063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DISCLAIMER:</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34</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800" noProof="0" dirty="0"/>
              <a:t>The data, all agency names, anomalies and incidents portrayed in this dataset and process mining experiment are fictitious. No identification with actual persons (living or deceased), positions, organisations and events is intended or should be inferred.</a:t>
            </a:r>
          </a:p>
          <a:p>
            <a:endParaRPr lang="en-GB" sz="2800" noProof="0" dirty="0"/>
          </a:p>
          <a:p>
            <a:r>
              <a:rPr lang="en-GB" sz="2800" noProof="0" dirty="0"/>
              <a:t>Even though the structure of the data closely follows that of the European Commission’s accounting system, this presentation does not imply that the EC’s control systems allow for any of the shown anomalies to occur.</a:t>
            </a:r>
          </a:p>
          <a:p>
            <a:pPr marL="0" indent="0">
              <a:buNone/>
            </a:pPr>
            <a:endParaRPr lang="en-GB" sz="2400" noProof="0" dirty="0"/>
          </a:p>
        </p:txBody>
      </p:sp>
    </p:spTree>
    <p:extLst>
      <p:ext uri="{BB962C8B-B14F-4D97-AF65-F5344CB8AC3E}">
        <p14:creationId xmlns:p14="http://schemas.microsoft.com/office/powerpoint/2010/main" val="78319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35</a:t>
            </a:fld>
            <a:endParaRPr lang="en-GB" dirty="0"/>
          </a:p>
        </p:txBody>
      </p:sp>
      <p:pic>
        <p:nvPicPr>
          <p:cNvPr id="4" name="Picture 3">
            <a:extLst>
              <a:ext uri="{FF2B5EF4-FFF2-40B4-BE49-F238E27FC236}">
                <a16:creationId xmlns:a16="http://schemas.microsoft.com/office/drawing/2014/main" id="{EE2181DB-145C-47AC-B71B-BA37C4ABD6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133" y="1334180"/>
            <a:ext cx="11281652" cy="3949020"/>
          </a:xfrm>
          <a:prstGeom prst="rect">
            <a:avLst/>
          </a:prstGeom>
        </p:spPr>
      </p:pic>
      <p:sp>
        <p:nvSpPr>
          <p:cNvPr id="6" name="TextBox 5"/>
          <p:cNvSpPr txBox="1"/>
          <p:nvPr/>
        </p:nvSpPr>
        <p:spPr>
          <a:xfrm>
            <a:off x="2804675" y="4683035"/>
            <a:ext cx="4989495" cy="1569660"/>
          </a:xfrm>
          <a:prstGeom prst="rect">
            <a:avLst/>
          </a:prstGeom>
          <a:solidFill>
            <a:schemeClr val="bg1"/>
          </a:solidFill>
        </p:spPr>
        <p:txBody>
          <a:bodyPr wrap="square" rtlCol="0">
            <a:spAutoFit/>
          </a:bodyPr>
          <a:lstStyle/>
          <a:p>
            <a:r>
              <a:rPr lang="hu-HU" sz="2400" dirty="0" err="1">
                <a:solidFill>
                  <a:schemeClr val="accent4"/>
                </a:solidFill>
              </a:rPr>
              <a:t>Process</a:t>
            </a:r>
            <a:r>
              <a:rPr lang="hu-HU" sz="2400" dirty="0">
                <a:solidFill>
                  <a:schemeClr val="accent4"/>
                </a:solidFill>
              </a:rPr>
              <a:t> log </a:t>
            </a:r>
            <a:r>
              <a:rPr lang="hu-HU" sz="2400" dirty="0" err="1">
                <a:solidFill>
                  <a:schemeClr val="accent4"/>
                </a:solidFill>
              </a:rPr>
              <a:t>created</a:t>
            </a:r>
            <a:r>
              <a:rPr lang="hu-HU" sz="2400" dirty="0">
                <a:solidFill>
                  <a:schemeClr val="accent4"/>
                </a:solidFill>
              </a:rPr>
              <a:t> </a:t>
            </a:r>
            <a:r>
              <a:rPr lang="hu-HU" sz="2400" dirty="0" err="1">
                <a:solidFill>
                  <a:schemeClr val="accent4"/>
                </a:solidFill>
              </a:rPr>
              <a:t>on</a:t>
            </a:r>
            <a:r>
              <a:rPr lang="hu-HU" sz="2400" dirty="0">
                <a:solidFill>
                  <a:schemeClr val="accent4"/>
                </a:solidFill>
              </a:rPr>
              <a:t> </a:t>
            </a:r>
            <a:r>
              <a:rPr lang="hu-HU" sz="2400" dirty="0" err="1">
                <a:solidFill>
                  <a:schemeClr val="accent4"/>
                </a:solidFill>
              </a:rPr>
              <a:t>the</a:t>
            </a:r>
            <a:r>
              <a:rPr lang="hu-HU" sz="2400" dirty="0">
                <a:solidFill>
                  <a:schemeClr val="accent4"/>
                </a:solidFill>
              </a:rPr>
              <a:t> </a:t>
            </a:r>
            <a:r>
              <a:rPr lang="hu-HU" sz="2400" dirty="0" err="1">
                <a:solidFill>
                  <a:schemeClr val="accent4"/>
                </a:solidFill>
              </a:rPr>
              <a:t>basis</a:t>
            </a:r>
            <a:r>
              <a:rPr lang="hu-HU" sz="2400" dirty="0">
                <a:solidFill>
                  <a:schemeClr val="accent4"/>
                </a:solidFill>
              </a:rPr>
              <a:t> of </a:t>
            </a:r>
            <a:r>
              <a:rPr lang="hu-HU" sz="2400" dirty="0" err="1">
                <a:solidFill>
                  <a:schemeClr val="accent4"/>
                </a:solidFill>
              </a:rPr>
              <a:t>data</a:t>
            </a:r>
            <a:r>
              <a:rPr lang="hu-HU" sz="2400" dirty="0">
                <a:solidFill>
                  <a:schemeClr val="accent4"/>
                </a:solidFill>
              </a:rPr>
              <a:t> </a:t>
            </a:r>
            <a:r>
              <a:rPr lang="hu-HU" sz="2400" dirty="0" err="1">
                <a:solidFill>
                  <a:schemeClr val="accent4"/>
                </a:solidFill>
              </a:rPr>
              <a:t>extracted</a:t>
            </a:r>
            <a:r>
              <a:rPr lang="hu-HU" sz="2400" dirty="0">
                <a:solidFill>
                  <a:schemeClr val="accent4"/>
                </a:solidFill>
              </a:rPr>
              <a:t> </a:t>
            </a:r>
            <a:r>
              <a:rPr lang="hu-HU" sz="2400" dirty="0" err="1">
                <a:solidFill>
                  <a:schemeClr val="accent4"/>
                </a:solidFill>
              </a:rPr>
              <a:t>from</a:t>
            </a:r>
            <a:r>
              <a:rPr lang="hu-HU" sz="2400" dirty="0">
                <a:solidFill>
                  <a:schemeClr val="accent4"/>
                </a:solidFill>
              </a:rPr>
              <a:t> 20 pdf </a:t>
            </a:r>
            <a:r>
              <a:rPr lang="hu-HU" sz="2400" dirty="0" err="1">
                <a:solidFill>
                  <a:schemeClr val="accent4"/>
                </a:solidFill>
              </a:rPr>
              <a:t>files</a:t>
            </a:r>
            <a:r>
              <a:rPr lang="hu-HU" sz="2400" dirty="0">
                <a:solidFill>
                  <a:schemeClr val="accent4"/>
                </a:solidFill>
              </a:rPr>
              <a:t>, </a:t>
            </a:r>
            <a:r>
              <a:rPr lang="hu-HU" sz="2400" dirty="0" err="1">
                <a:solidFill>
                  <a:schemeClr val="accent4"/>
                </a:solidFill>
              </a:rPr>
              <a:t>semi-randomly</a:t>
            </a:r>
            <a:r>
              <a:rPr lang="hu-HU" sz="2400" dirty="0">
                <a:solidFill>
                  <a:schemeClr val="accent4"/>
                </a:solidFill>
              </a:rPr>
              <a:t> </a:t>
            </a:r>
            <a:r>
              <a:rPr lang="hu-HU" sz="2400" dirty="0" err="1">
                <a:solidFill>
                  <a:schemeClr val="accent4"/>
                </a:solidFill>
              </a:rPr>
              <a:t>chosen</a:t>
            </a:r>
            <a:r>
              <a:rPr lang="hu-HU" sz="2400" dirty="0">
                <a:solidFill>
                  <a:schemeClr val="accent4"/>
                </a:solidFill>
              </a:rPr>
              <a:t> </a:t>
            </a:r>
            <a:r>
              <a:rPr lang="hu-HU" sz="2400" dirty="0" err="1">
                <a:solidFill>
                  <a:schemeClr val="accent4"/>
                </a:solidFill>
              </a:rPr>
              <a:t>by</a:t>
            </a:r>
            <a:r>
              <a:rPr lang="hu-HU" sz="2400" dirty="0">
                <a:solidFill>
                  <a:schemeClr val="accent4"/>
                </a:solidFill>
              </a:rPr>
              <a:t> </a:t>
            </a:r>
            <a:r>
              <a:rPr lang="hu-HU" sz="2400" dirty="0" err="1">
                <a:solidFill>
                  <a:schemeClr val="accent4"/>
                </a:solidFill>
              </a:rPr>
              <a:t>auditors</a:t>
            </a:r>
            <a:r>
              <a:rPr lang="hu-HU" sz="2400" dirty="0">
                <a:solidFill>
                  <a:schemeClr val="accent4"/>
                </a:solidFill>
              </a:rPr>
              <a:t> </a:t>
            </a:r>
            <a:r>
              <a:rPr lang="hu-HU" sz="2400" dirty="0" err="1">
                <a:solidFill>
                  <a:schemeClr val="accent4"/>
                </a:solidFill>
              </a:rPr>
              <a:t>among</a:t>
            </a:r>
            <a:r>
              <a:rPr lang="hu-HU" sz="2400" dirty="0">
                <a:solidFill>
                  <a:schemeClr val="accent4"/>
                </a:solidFill>
              </a:rPr>
              <a:t> </a:t>
            </a:r>
            <a:r>
              <a:rPr lang="hu-HU" sz="2400" dirty="0" err="1">
                <a:solidFill>
                  <a:schemeClr val="accent4"/>
                </a:solidFill>
              </a:rPr>
              <a:t>various</a:t>
            </a:r>
            <a:r>
              <a:rPr lang="hu-HU" sz="2400" dirty="0">
                <a:solidFill>
                  <a:schemeClr val="accent4"/>
                </a:solidFill>
              </a:rPr>
              <a:t> </a:t>
            </a:r>
            <a:r>
              <a:rPr lang="hu-HU" sz="2400" dirty="0" err="1">
                <a:solidFill>
                  <a:schemeClr val="accent4"/>
                </a:solidFill>
              </a:rPr>
              <a:t>agencies</a:t>
            </a:r>
            <a:endParaRPr lang="en-GB" sz="2400" dirty="0">
              <a:solidFill>
                <a:schemeClr val="accent4"/>
              </a:solidFill>
            </a:endParaRPr>
          </a:p>
        </p:txBody>
      </p:sp>
      <p:sp>
        <p:nvSpPr>
          <p:cNvPr id="13" name="Rounded Rectangular Callout 15">
            <a:extLst>
              <a:ext uri="{FF2B5EF4-FFF2-40B4-BE49-F238E27FC236}">
                <a16:creationId xmlns:a16="http://schemas.microsoft.com/office/drawing/2014/main" id="{7D667D58-8AC3-4FDA-8324-66FBCBAC3336}"/>
              </a:ext>
            </a:extLst>
          </p:cNvPr>
          <p:cNvSpPr/>
          <p:nvPr/>
        </p:nvSpPr>
        <p:spPr>
          <a:xfrm>
            <a:off x="8488680" y="3745367"/>
            <a:ext cx="3279293" cy="1263091"/>
          </a:xfrm>
          <a:prstGeom prst="wedgeRoundRectCallout">
            <a:avLst>
              <a:gd name="adj1" fmla="val -27578"/>
              <a:gd name="adj2" fmla="val -20098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Calculated</a:t>
            </a:r>
            <a:r>
              <a:rPr lang="hu-HU" sz="2000" dirty="0">
                <a:solidFill>
                  <a:schemeClr val="bg1"/>
                </a:solidFill>
              </a:rPr>
              <a:t> </a:t>
            </a:r>
            <a:r>
              <a:rPr lang="hu-HU" sz="2000" dirty="0" err="1">
                <a:solidFill>
                  <a:schemeClr val="bg1"/>
                </a:solidFill>
              </a:rPr>
              <a:t>field</a:t>
            </a:r>
            <a:r>
              <a:rPr lang="hu-HU" sz="2000" dirty="0">
                <a:solidFill>
                  <a:schemeClr val="bg1"/>
                </a:solidFill>
              </a:rPr>
              <a:t>, shows </a:t>
            </a:r>
            <a:r>
              <a:rPr lang="hu-HU" sz="2000" dirty="0" err="1">
                <a:solidFill>
                  <a:schemeClr val="bg1"/>
                </a:solidFill>
              </a:rPr>
              <a:t>if</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same</a:t>
            </a:r>
            <a:r>
              <a:rPr lang="hu-HU" sz="2000" dirty="0">
                <a:solidFill>
                  <a:schemeClr val="bg1"/>
                </a:solidFill>
              </a:rPr>
              <a:t> </a:t>
            </a:r>
            <a:r>
              <a:rPr lang="hu-HU" sz="2000" dirty="0" err="1">
                <a:solidFill>
                  <a:schemeClr val="bg1"/>
                </a:solidFill>
              </a:rPr>
              <a:t>agent</a:t>
            </a:r>
            <a:r>
              <a:rPr lang="hu-HU" sz="2000" dirty="0">
                <a:solidFill>
                  <a:schemeClr val="bg1"/>
                </a:solidFill>
              </a:rPr>
              <a:t> </a:t>
            </a:r>
            <a:r>
              <a:rPr lang="hu-HU" sz="2000" dirty="0" err="1">
                <a:solidFill>
                  <a:schemeClr val="bg1"/>
                </a:solidFill>
              </a:rPr>
              <a:t>used</a:t>
            </a:r>
            <a:r>
              <a:rPr lang="hu-HU" sz="2000" dirty="0">
                <a:solidFill>
                  <a:schemeClr val="bg1"/>
                </a:solidFill>
              </a:rPr>
              <a:t> </a:t>
            </a:r>
            <a:r>
              <a:rPr lang="hu-HU" sz="2000" dirty="0" err="1">
                <a:solidFill>
                  <a:schemeClr val="bg1"/>
                </a:solidFill>
              </a:rPr>
              <a:t>another</a:t>
            </a:r>
            <a:r>
              <a:rPr lang="hu-HU" sz="2000" dirty="0">
                <a:solidFill>
                  <a:schemeClr val="bg1"/>
                </a:solidFill>
              </a:rPr>
              <a:t> </a:t>
            </a:r>
            <a:r>
              <a:rPr lang="hu-HU" sz="2000" dirty="0" err="1">
                <a:solidFill>
                  <a:schemeClr val="bg1"/>
                </a:solidFill>
              </a:rPr>
              <a:t>function</a:t>
            </a:r>
            <a:endParaRPr lang="en-GB" sz="2000" dirty="0">
              <a:solidFill>
                <a:schemeClr val="bg1"/>
              </a:solidFill>
            </a:endParaRPr>
          </a:p>
        </p:txBody>
      </p:sp>
    </p:spTree>
    <p:extLst>
      <p:ext uri="{BB962C8B-B14F-4D97-AF65-F5344CB8AC3E}">
        <p14:creationId xmlns:p14="http://schemas.microsoft.com/office/powerpoint/2010/main" val="593513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36</a:t>
            </a:fld>
            <a:endParaRPr lang="en-GB" dirty="0"/>
          </a:p>
        </p:txBody>
      </p:sp>
      <p:pic>
        <p:nvPicPr>
          <p:cNvPr id="3" name="Picture 2">
            <a:extLst>
              <a:ext uri="{FF2B5EF4-FFF2-40B4-BE49-F238E27FC236}">
                <a16:creationId xmlns:a16="http://schemas.microsoft.com/office/drawing/2014/main" id="{8D886D64-3A04-47B4-948A-555AD6874B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85987" y="1044605"/>
            <a:ext cx="7477125" cy="5010150"/>
          </a:xfrm>
          <a:prstGeom prst="rect">
            <a:avLst/>
          </a:prstGeom>
        </p:spPr>
      </p:pic>
      <p:sp>
        <p:nvSpPr>
          <p:cNvPr id="13" name="Rounded Rectangular Callout 15">
            <a:extLst>
              <a:ext uri="{FF2B5EF4-FFF2-40B4-BE49-F238E27FC236}">
                <a16:creationId xmlns:a16="http://schemas.microsoft.com/office/drawing/2014/main" id="{7D667D58-8AC3-4FDA-8324-66FBCBAC3336}"/>
              </a:ext>
            </a:extLst>
          </p:cNvPr>
          <p:cNvSpPr/>
          <p:nvPr/>
        </p:nvSpPr>
        <p:spPr>
          <a:xfrm>
            <a:off x="8488680" y="4344212"/>
            <a:ext cx="3279293" cy="1263091"/>
          </a:xfrm>
          <a:prstGeom prst="wedgeRoundRectCallout">
            <a:avLst>
              <a:gd name="adj1" fmla="val -108181"/>
              <a:gd name="adj2" fmla="val -90130"/>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Full</a:t>
            </a:r>
            <a:r>
              <a:rPr lang="hu-HU" sz="2000" dirty="0">
                <a:solidFill>
                  <a:schemeClr val="bg1"/>
                </a:solidFill>
              </a:rPr>
              <a:t> </a:t>
            </a:r>
            <a:r>
              <a:rPr lang="hu-HU" sz="2000" dirty="0" err="1">
                <a:solidFill>
                  <a:schemeClr val="bg1"/>
                </a:solidFill>
              </a:rPr>
              <a:t>process</a:t>
            </a:r>
            <a:r>
              <a:rPr lang="hu-HU" sz="2000" dirty="0">
                <a:solidFill>
                  <a:schemeClr val="bg1"/>
                </a:solidFill>
              </a:rPr>
              <a:t> </a:t>
            </a:r>
            <a:r>
              <a:rPr lang="hu-HU" sz="2000" dirty="0" err="1">
                <a:solidFill>
                  <a:schemeClr val="bg1"/>
                </a:solidFill>
              </a:rPr>
              <a:t>model</a:t>
            </a:r>
            <a:r>
              <a:rPr lang="hu-HU" sz="2000" dirty="0">
                <a:solidFill>
                  <a:schemeClr val="bg1"/>
                </a:solidFill>
              </a:rPr>
              <a:t> </a:t>
            </a:r>
            <a:r>
              <a:rPr lang="hu-HU" sz="2000" dirty="0" err="1">
                <a:solidFill>
                  <a:schemeClr val="bg1"/>
                </a:solidFill>
              </a:rPr>
              <a:t>based</a:t>
            </a:r>
            <a:r>
              <a:rPr lang="hu-HU" sz="2000" dirty="0">
                <a:solidFill>
                  <a:schemeClr val="bg1"/>
                </a:solidFill>
              </a:rPr>
              <a:t> </a:t>
            </a:r>
            <a:r>
              <a:rPr lang="hu-HU" sz="2000" dirty="0" err="1">
                <a:solidFill>
                  <a:schemeClr val="bg1"/>
                </a:solidFill>
              </a:rPr>
              <a:t>on</a:t>
            </a:r>
            <a:r>
              <a:rPr lang="hu-HU" sz="2000" dirty="0">
                <a:solidFill>
                  <a:schemeClr val="bg1"/>
                </a:solidFill>
              </a:rPr>
              <a:t> 20 </a:t>
            </a:r>
            <a:r>
              <a:rPr lang="hu-HU" sz="2000" dirty="0" err="1">
                <a:solidFill>
                  <a:schemeClr val="bg1"/>
                </a:solidFill>
              </a:rPr>
              <a:t>transactions</a:t>
            </a:r>
            <a:r>
              <a:rPr lang="hu-HU" sz="2000" dirty="0">
                <a:solidFill>
                  <a:schemeClr val="bg1"/>
                </a:solidFill>
              </a:rPr>
              <a:t>. </a:t>
            </a:r>
            <a:r>
              <a:rPr lang="hu-HU" sz="2000" dirty="0" err="1">
                <a:solidFill>
                  <a:schemeClr val="bg1"/>
                </a:solidFill>
              </a:rPr>
              <a:t>Looks</a:t>
            </a:r>
            <a:r>
              <a:rPr lang="hu-HU" sz="2000" dirty="0">
                <a:solidFill>
                  <a:schemeClr val="bg1"/>
                </a:solidFill>
              </a:rPr>
              <a:t> </a:t>
            </a:r>
            <a:r>
              <a:rPr lang="hu-HU" sz="2000" dirty="0" err="1">
                <a:solidFill>
                  <a:schemeClr val="bg1"/>
                </a:solidFill>
              </a:rPr>
              <a:t>good</a:t>
            </a:r>
            <a:r>
              <a:rPr lang="hu-HU" sz="2000" dirty="0">
                <a:solidFill>
                  <a:schemeClr val="bg1"/>
                </a:solidFill>
              </a:rPr>
              <a:t>!</a:t>
            </a:r>
            <a:endParaRPr lang="en-GB" sz="2000" dirty="0">
              <a:solidFill>
                <a:schemeClr val="bg1"/>
              </a:solidFill>
            </a:endParaRPr>
          </a:p>
        </p:txBody>
      </p:sp>
      <p:sp>
        <p:nvSpPr>
          <p:cNvPr id="7" name="Rounded Rectangular Callout 15">
            <a:extLst>
              <a:ext uri="{FF2B5EF4-FFF2-40B4-BE49-F238E27FC236}">
                <a16:creationId xmlns:a16="http://schemas.microsoft.com/office/drawing/2014/main" id="{F297366B-C957-44CA-BA3C-522DFE599EA9}"/>
              </a:ext>
            </a:extLst>
          </p:cNvPr>
          <p:cNvSpPr/>
          <p:nvPr/>
        </p:nvSpPr>
        <p:spPr>
          <a:xfrm>
            <a:off x="770041" y="803245"/>
            <a:ext cx="3279293" cy="1263091"/>
          </a:xfrm>
          <a:prstGeom prst="wedgeRoundRectCallout">
            <a:avLst>
              <a:gd name="adj1" fmla="val 43439"/>
              <a:gd name="adj2" fmla="val 9311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Frequency</a:t>
            </a:r>
            <a:r>
              <a:rPr lang="hu-HU" sz="2000" dirty="0">
                <a:solidFill>
                  <a:schemeClr val="bg1"/>
                </a:solidFill>
              </a:rPr>
              <a:t> </a:t>
            </a:r>
            <a:r>
              <a:rPr lang="hu-HU" sz="2000" dirty="0" err="1">
                <a:solidFill>
                  <a:schemeClr val="bg1"/>
                </a:solidFill>
              </a:rPr>
              <a:t>based</a:t>
            </a:r>
            <a:r>
              <a:rPr lang="hu-HU" sz="2000" dirty="0">
                <a:solidFill>
                  <a:schemeClr val="bg1"/>
                </a:solidFill>
              </a:rPr>
              <a:t> display, </a:t>
            </a:r>
            <a:r>
              <a:rPr lang="hu-HU" sz="2000" dirty="0" err="1">
                <a:solidFill>
                  <a:schemeClr val="bg1"/>
                </a:solidFill>
              </a:rPr>
              <a:t>the</a:t>
            </a:r>
            <a:r>
              <a:rPr lang="hu-HU" sz="2000" dirty="0">
                <a:solidFill>
                  <a:schemeClr val="bg1"/>
                </a:solidFill>
              </a:rPr>
              <a:t> </a:t>
            </a:r>
            <a:r>
              <a:rPr lang="hu-HU" sz="2000" dirty="0" err="1">
                <a:solidFill>
                  <a:schemeClr val="bg1"/>
                </a:solidFill>
              </a:rPr>
              <a:t>darker</a:t>
            </a:r>
            <a:r>
              <a:rPr lang="hu-HU" sz="2000" dirty="0">
                <a:solidFill>
                  <a:schemeClr val="bg1"/>
                </a:solidFill>
              </a:rPr>
              <a:t> </a:t>
            </a:r>
            <a:r>
              <a:rPr lang="hu-HU" sz="2000" dirty="0" err="1">
                <a:solidFill>
                  <a:schemeClr val="bg1"/>
                </a:solidFill>
              </a:rPr>
              <a:t>the</a:t>
            </a:r>
            <a:r>
              <a:rPr lang="hu-HU" sz="2000" dirty="0">
                <a:solidFill>
                  <a:schemeClr val="bg1"/>
                </a:solidFill>
              </a:rPr>
              <a:t> more </a:t>
            </a:r>
            <a:r>
              <a:rPr lang="hu-HU" sz="2000" dirty="0" err="1">
                <a:solidFill>
                  <a:schemeClr val="bg1"/>
                </a:solidFill>
              </a:rPr>
              <a:t>frequent</a:t>
            </a:r>
            <a:endParaRPr lang="en-GB" sz="2000" dirty="0">
              <a:solidFill>
                <a:schemeClr val="bg1"/>
              </a:solidFill>
            </a:endParaRPr>
          </a:p>
        </p:txBody>
      </p:sp>
    </p:spTree>
    <p:extLst>
      <p:ext uri="{BB962C8B-B14F-4D97-AF65-F5344CB8AC3E}">
        <p14:creationId xmlns:p14="http://schemas.microsoft.com/office/powerpoint/2010/main" val="76647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C5A697-1AD1-4863-9CA0-874D99B184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1737" y="1137216"/>
            <a:ext cx="7248525" cy="4924425"/>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37</a:t>
            </a:fld>
            <a:endParaRPr lang="en-GB" dirty="0"/>
          </a:p>
        </p:txBody>
      </p:sp>
      <p:sp>
        <p:nvSpPr>
          <p:cNvPr id="13" name="Rounded Rectangular Callout 15">
            <a:extLst>
              <a:ext uri="{FF2B5EF4-FFF2-40B4-BE49-F238E27FC236}">
                <a16:creationId xmlns:a16="http://schemas.microsoft.com/office/drawing/2014/main" id="{7D667D58-8AC3-4FDA-8324-66FBCBAC3336}"/>
              </a:ext>
            </a:extLst>
          </p:cNvPr>
          <p:cNvSpPr/>
          <p:nvPr/>
        </p:nvSpPr>
        <p:spPr>
          <a:xfrm>
            <a:off x="8488680" y="4344212"/>
            <a:ext cx="3279293" cy="1263091"/>
          </a:xfrm>
          <a:prstGeom prst="wedgeRoundRectCallout">
            <a:avLst>
              <a:gd name="adj1" fmla="val -108181"/>
              <a:gd name="adj2" fmla="val -90130"/>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Durations</a:t>
            </a:r>
            <a:r>
              <a:rPr lang="hu-HU" sz="2000" dirty="0">
                <a:solidFill>
                  <a:schemeClr val="bg1"/>
                </a:solidFill>
              </a:rPr>
              <a:t>: </a:t>
            </a:r>
            <a:r>
              <a:rPr lang="hu-HU" sz="2000" dirty="0" err="1">
                <a:solidFill>
                  <a:schemeClr val="bg1"/>
                </a:solidFill>
              </a:rPr>
              <a:t>first</a:t>
            </a:r>
            <a:r>
              <a:rPr lang="hu-HU" sz="2000" dirty="0">
                <a:solidFill>
                  <a:schemeClr val="bg1"/>
                </a:solidFill>
              </a:rPr>
              <a:t> </a:t>
            </a:r>
            <a:r>
              <a:rPr lang="hu-HU" sz="2000" dirty="0" err="1">
                <a:solidFill>
                  <a:schemeClr val="bg1"/>
                </a:solidFill>
              </a:rPr>
              <a:t>step</a:t>
            </a:r>
            <a:r>
              <a:rPr lang="hu-HU" sz="2000" dirty="0">
                <a:solidFill>
                  <a:schemeClr val="bg1"/>
                </a:solidFill>
              </a:rPr>
              <a:t> of performance </a:t>
            </a:r>
            <a:r>
              <a:rPr lang="hu-HU" sz="2000" dirty="0" err="1">
                <a:solidFill>
                  <a:schemeClr val="bg1"/>
                </a:solidFill>
              </a:rPr>
              <a:t>checking</a:t>
            </a:r>
            <a:endParaRPr lang="en-GB" sz="2000" dirty="0">
              <a:solidFill>
                <a:schemeClr val="bg1"/>
              </a:solidFill>
            </a:endParaRPr>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1" name="Rounded Rectangular Callout 15">
            <a:extLst>
              <a:ext uri="{FF2B5EF4-FFF2-40B4-BE49-F238E27FC236}">
                <a16:creationId xmlns:a16="http://schemas.microsoft.com/office/drawing/2014/main" id="{9926B7AC-2DDF-4569-8729-3D2AFB30E23F}"/>
              </a:ext>
            </a:extLst>
          </p:cNvPr>
          <p:cNvSpPr/>
          <p:nvPr/>
        </p:nvSpPr>
        <p:spPr>
          <a:xfrm>
            <a:off x="770041" y="803245"/>
            <a:ext cx="3279293" cy="1263091"/>
          </a:xfrm>
          <a:prstGeom prst="wedgeRoundRectCallout">
            <a:avLst>
              <a:gd name="adj1" fmla="val 43439"/>
              <a:gd name="adj2" fmla="val 9311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Displaying </a:t>
            </a:r>
            <a:r>
              <a:rPr lang="hu-HU" sz="2000" dirty="0" err="1">
                <a:solidFill>
                  <a:schemeClr val="bg1"/>
                </a:solidFill>
              </a:rPr>
              <a:t>mean</a:t>
            </a:r>
            <a:r>
              <a:rPr lang="hu-HU" sz="2000" dirty="0">
                <a:solidFill>
                  <a:schemeClr val="bg1"/>
                </a:solidFill>
              </a:rPr>
              <a:t> </a:t>
            </a:r>
            <a:r>
              <a:rPr lang="hu-HU" sz="2000" dirty="0" err="1">
                <a:solidFill>
                  <a:schemeClr val="bg1"/>
                </a:solidFill>
              </a:rPr>
              <a:t>duration</a:t>
            </a:r>
            <a:r>
              <a:rPr lang="hu-HU" sz="2000" dirty="0">
                <a:solidFill>
                  <a:schemeClr val="bg1"/>
                </a:solidFill>
              </a:rPr>
              <a:t>, </a:t>
            </a:r>
            <a:r>
              <a:rPr lang="hu-HU" sz="2000" dirty="0" err="1">
                <a:solidFill>
                  <a:schemeClr val="bg1"/>
                </a:solidFill>
              </a:rPr>
              <a:t>with</a:t>
            </a:r>
            <a:r>
              <a:rPr lang="hu-HU" sz="2000" dirty="0">
                <a:solidFill>
                  <a:schemeClr val="bg1"/>
                </a:solidFill>
              </a:rPr>
              <a:t> minimum </a:t>
            </a:r>
            <a:r>
              <a:rPr lang="hu-HU" sz="2000" dirty="0" err="1">
                <a:solidFill>
                  <a:schemeClr val="bg1"/>
                </a:solidFill>
              </a:rPr>
              <a:t>duration</a:t>
            </a:r>
            <a:r>
              <a:rPr lang="hu-HU" sz="2000" dirty="0">
                <a:solidFill>
                  <a:schemeClr val="bg1"/>
                </a:solidFill>
              </a:rPr>
              <a:t> </a:t>
            </a:r>
            <a:r>
              <a:rPr lang="hu-HU" sz="2000" dirty="0" err="1">
                <a:solidFill>
                  <a:schemeClr val="bg1"/>
                </a:solidFill>
              </a:rPr>
              <a:t>as</a:t>
            </a:r>
            <a:r>
              <a:rPr lang="hu-HU" sz="2000" dirty="0">
                <a:solidFill>
                  <a:schemeClr val="bg1"/>
                </a:solidFill>
              </a:rPr>
              <a:t> a </a:t>
            </a:r>
            <a:r>
              <a:rPr lang="hu-HU" sz="2000" dirty="0" err="1">
                <a:solidFill>
                  <a:schemeClr val="bg1"/>
                </a:solidFill>
              </a:rPr>
              <a:t>secondary</a:t>
            </a:r>
            <a:r>
              <a:rPr lang="hu-HU" sz="2000" dirty="0">
                <a:solidFill>
                  <a:schemeClr val="bg1"/>
                </a:solidFill>
              </a:rPr>
              <a:t> </a:t>
            </a:r>
            <a:r>
              <a:rPr lang="hu-HU" sz="2000" dirty="0" err="1">
                <a:solidFill>
                  <a:schemeClr val="bg1"/>
                </a:solidFill>
              </a:rPr>
              <a:t>metric</a:t>
            </a:r>
            <a:r>
              <a:rPr lang="hu-HU" sz="2000" dirty="0">
                <a:solidFill>
                  <a:schemeClr val="bg1"/>
                </a:solidFill>
              </a:rPr>
              <a:t>. </a:t>
            </a:r>
            <a:r>
              <a:rPr lang="hu-HU" sz="2000" dirty="0" err="1">
                <a:solidFill>
                  <a:schemeClr val="bg1"/>
                </a:solidFill>
              </a:rPr>
              <a:t>Outliers</a:t>
            </a:r>
            <a:r>
              <a:rPr lang="hu-HU" sz="2000" dirty="0">
                <a:solidFill>
                  <a:schemeClr val="bg1"/>
                </a:solidFill>
              </a:rPr>
              <a:t> </a:t>
            </a:r>
            <a:r>
              <a:rPr lang="hu-HU" sz="2000" dirty="0" err="1">
                <a:solidFill>
                  <a:schemeClr val="bg1"/>
                </a:solidFill>
              </a:rPr>
              <a:t>are</a:t>
            </a:r>
            <a:r>
              <a:rPr lang="hu-HU" sz="2000" dirty="0">
                <a:solidFill>
                  <a:schemeClr val="bg1"/>
                </a:solidFill>
              </a:rPr>
              <a:t> </a:t>
            </a:r>
            <a:r>
              <a:rPr lang="hu-HU" sz="2000" dirty="0" err="1">
                <a:solidFill>
                  <a:schemeClr val="bg1"/>
                </a:solidFill>
              </a:rPr>
              <a:t>interesting</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120696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7B73A-8574-406C-BBA2-97563CA1AC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6825" y="742950"/>
            <a:ext cx="9658350" cy="5372100"/>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38</a:t>
            </a:fld>
            <a:endParaRPr lang="en-GB" dirty="0"/>
          </a:p>
        </p:txBody>
      </p:sp>
      <p:sp>
        <p:nvSpPr>
          <p:cNvPr id="13" name="Rounded Rectangular Callout 15">
            <a:extLst>
              <a:ext uri="{FF2B5EF4-FFF2-40B4-BE49-F238E27FC236}">
                <a16:creationId xmlns:a16="http://schemas.microsoft.com/office/drawing/2014/main" id="{7D667D58-8AC3-4FDA-8324-66FBCBAC3336}"/>
              </a:ext>
            </a:extLst>
          </p:cNvPr>
          <p:cNvSpPr/>
          <p:nvPr/>
        </p:nvSpPr>
        <p:spPr>
          <a:xfrm>
            <a:off x="8186738" y="3177000"/>
            <a:ext cx="3581235" cy="2178303"/>
          </a:xfrm>
          <a:prstGeom prst="wedgeRoundRectCallout">
            <a:avLst>
              <a:gd name="adj1" fmla="val -126459"/>
              <a:gd name="adj2" fmla="val 39810"/>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Follower</a:t>
            </a:r>
            <a:r>
              <a:rPr lang="hu-HU" sz="2000" dirty="0">
                <a:solidFill>
                  <a:schemeClr val="bg1"/>
                </a:solidFill>
              </a:rPr>
              <a:t> filter in </a:t>
            </a:r>
            <a:r>
              <a:rPr lang="hu-HU" sz="2000" dirty="0" err="1">
                <a:solidFill>
                  <a:schemeClr val="bg1"/>
                </a:solidFill>
              </a:rPr>
              <a:t>Disco</a:t>
            </a:r>
            <a:r>
              <a:rPr lang="hu-HU" sz="2000" dirty="0">
                <a:solidFill>
                  <a:schemeClr val="bg1"/>
                </a:solidFill>
              </a:rPr>
              <a:t>. </a:t>
            </a:r>
            <a:r>
              <a:rPr lang="hu-HU" sz="2000" dirty="0" err="1">
                <a:solidFill>
                  <a:schemeClr val="bg1"/>
                </a:solidFill>
              </a:rPr>
              <a:t>As</a:t>
            </a:r>
            <a:r>
              <a:rPr lang="hu-HU" sz="2000" dirty="0">
                <a:solidFill>
                  <a:schemeClr val="bg1"/>
                </a:solidFill>
              </a:rPr>
              <a:t> an </a:t>
            </a:r>
            <a:r>
              <a:rPr lang="hu-HU" sz="2000" dirty="0" err="1">
                <a:solidFill>
                  <a:schemeClr val="bg1"/>
                </a:solidFill>
              </a:rPr>
              <a:t>auditor</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are</a:t>
            </a:r>
            <a:r>
              <a:rPr lang="hu-HU" sz="2000" dirty="0">
                <a:solidFill>
                  <a:schemeClr val="bg1"/>
                </a:solidFill>
              </a:rPr>
              <a:t> </a:t>
            </a:r>
            <a:r>
              <a:rPr lang="hu-HU" sz="2000" dirty="0" err="1">
                <a:solidFill>
                  <a:schemeClr val="bg1"/>
                </a:solidFill>
              </a:rPr>
              <a:t>looking</a:t>
            </a:r>
            <a:r>
              <a:rPr lang="hu-HU" sz="2000" dirty="0">
                <a:solidFill>
                  <a:schemeClr val="bg1"/>
                </a:solidFill>
              </a:rPr>
              <a:t> </a:t>
            </a:r>
            <a:r>
              <a:rPr lang="hu-HU" sz="2000" dirty="0" err="1">
                <a:solidFill>
                  <a:schemeClr val="bg1"/>
                </a:solidFill>
              </a:rPr>
              <a:t>for</a:t>
            </a:r>
            <a:r>
              <a:rPr lang="hu-HU" sz="2000" dirty="0">
                <a:solidFill>
                  <a:schemeClr val="bg1"/>
                </a:solidFill>
              </a:rPr>
              <a:t> non-</a:t>
            </a:r>
            <a:r>
              <a:rPr lang="hu-HU" sz="2000" dirty="0" err="1">
                <a:solidFill>
                  <a:schemeClr val="bg1"/>
                </a:solidFill>
              </a:rPr>
              <a:t>compliance</a:t>
            </a:r>
            <a:r>
              <a:rPr lang="hu-HU" sz="2000" dirty="0">
                <a:solidFill>
                  <a:schemeClr val="bg1"/>
                </a:solidFill>
              </a:rPr>
              <a:t>, </a:t>
            </a:r>
            <a:r>
              <a:rPr lang="hu-HU" sz="2000" dirty="0" err="1">
                <a:solidFill>
                  <a:schemeClr val="bg1"/>
                </a:solidFill>
              </a:rPr>
              <a:t>so</a:t>
            </a:r>
            <a:r>
              <a:rPr lang="hu-HU" sz="2000" dirty="0">
                <a:solidFill>
                  <a:schemeClr val="bg1"/>
                </a:solidFill>
              </a:rPr>
              <a:t> </a:t>
            </a:r>
            <a:r>
              <a:rPr lang="hu-HU" sz="2000" dirty="0" err="1">
                <a:solidFill>
                  <a:schemeClr val="bg1"/>
                </a:solidFill>
              </a:rPr>
              <a:t>you</a:t>
            </a:r>
            <a:r>
              <a:rPr lang="hu-HU" sz="2000" dirty="0">
                <a:solidFill>
                  <a:schemeClr val="bg1"/>
                </a:solidFill>
              </a:rPr>
              <a:t> filter </a:t>
            </a:r>
            <a:r>
              <a:rPr lang="hu-HU" sz="2000" dirty="0" err="1">
                <a:solidFill>
                  <a:schemeClr val="bg1"/>
                </a:solidFill>
              </a:rPr>
              <a:t>for</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occurrence</a:t>
            </a:r>
            <a:r>
              <a:rPr lang="hu-HU" sz="2000" dirty="0">
                <a:solidFill>
                  <a:schemeClr val="bg1"/>
                </a:solidFill>
              </a:rPr>
              <a:t> of </a:t>
            </a:r>
            <a:r>
              <a:rPr lang="hu-HU" sz="2000" dirty="0" err="1">
                <a:solidFill>
                  <a:schemeClr val="bg1"/>
                </a:solidFill>
              </a:rPr>
              <a:t>the</a:t>
            </a:r>
            <a:r>
              <a:rPr lang="hu-HU" sz="2000" dirty="0">
                <a:solidFill>
                  <a:schemeClr val="bg1"/>
                </a:solidFill>
              </a:rPr>
              <a:t> </a:t>
            </a:r>
            <a:r>
              <a:rPr lang="hu-HU" sz="2000" dirty="0" err="1">
                <a:solidFill>
                  <a:schemeClr val="bg1"/>
                </a:solidFill>
              </a:rPr>
              <a:t>anomaly</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want</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see</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risky</a:t>
            </a:r>
            <a:r>
              <a:rPr lang="hu-HU" sz="2000" dirty="0">
                <a:solidFill>
                  <a:schemeClr val="bg1"/>
                </a:solidFill>
              </a:rPr>
              <a:t> </a:t>
            </a:r>
            <a:r>
              <a:rPr lang="hu-HU" sz="2000" dirty="0" err="1">
                <a:solidFill>
                  <a:schemeClr val="bg1"/>
                </a:solidFill>
              </a:rPr>
              <a:t>population</a:t>
            </a:r>
            <a:r>
              <a:rPr lang="hu-HU" sz="2000" dirty="0">
                <a:solidFill>
                  <a:schemeClr val="bg1"/>
                </a:solidFill>
              </a:rPr>
              <a:t>)</a:t>
            </a:r>
            <a:endParaRPr lang="en-GB" sz="2000" dirty="0">
              <a:solidFill>
                <a:schemeClr val="bg1"/>
              </a:solidFill>
            </a:endParaRPr>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Compliance</a:t>
            </a:r>
            <a:r>
              <a:rPr lang="hu-HU" sz="2400" dirty="0"/>
              <a:t> </a:t>
            </a:r>
            <a:r>
              <a:rPr lang="hu-HU" sz="2400" dirty="0" err="1"/>
              <a:t>check</a:t>
            </a:r>
            <a:r>
              <a:rPr lang="hu-HU" sz="2400" dirty="0"/>
              <a:t>: </a:t>
            </a:r>
            <a:r>
              <a:rPr lang="hu-HU" sz="2400" dirty="0" err="1"/>
              <a:t>segregation</a:t>
            </a:r>
            <a:r>
              <a:rPr lang="hu-HU" sz="2400" dirty="0"/>
              <a:t> of </a:t>
            </a:r>
            <a:r>
              <a:rPr lang="hu-HU" sz="2400" dirty="0" err="1"/>
              <a:t>duties</a:t>
            </a:r>
            <a:endParaRPr lang="en-GB" sz="2400" dirty="0"/>
          </a:p>
        </p:txBody>
      </p:sp>
    </p:spTree>
    <p:extLst>
      <p:ext uri="{BB962C8B-B14F-4D97-AF65-F5344CB8AC3E}">
        <p14:creationId xmlns:p14="http://schemas.microsoft.com/office/powerpoint/2010/main" val="2224699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D3BBB-264D-4FDE-9A00-1DA458C1C2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9977" y="804216"/>
            <a:ext cx="10306050" cy="5495925"/>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39</a:t>
            </a:fld>
            <a:endParaRPr lang="en-GB" dirty="0"/>
          </a:p>
        </p:txBody>
      </p:sp>
      <p:sp>
        <p:nvSpPr>
          <p:cNvPr id="13" name="Rounded Rectangular Callout 15">
            <a:extLst>
              <a:ext uri="{FF2B5EF4-FFF2-40B4-BE49-F238E27FC236}">
                <a16:creationId xmlns:a16="http://schemas.microsoft.com/office/drawing/2014/main" id="{7D667D58-8AC3-4FDA-8324-66FBCBAC3336}"/>
              </a:ext>
            </a:extLst>
          </p:cNvPr>
          <p:cNvSpPr/>
          <p:nvPr/>
        </p:nvSpPr>
        <p:spPr>
          <a:xfrm>
            <a:off x="424027" y="3005550"/>
            <a:ext cx="3476461" cy="2123663"/>
          </a:xfrm>
          <a:prstGeom prst="wedgeRoundRectCallout">
            <a:avLst>
              <a:gd name="adj1" fmla="val 3600"/>
              <a:gd name="adj2" fmla="val -8546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Violation</a:t>
            </a:r>
            <a:r>
              <a:rPr lang="hu-HU" sz="2000" dirty="0">
                <a:solidFill>
                  <a:schemeClr val="bg1"/>
                </a:solidFill>
              </a:rPr>
              <a:t> of </a:t>
            </a:r>
            <a:r>
              <a:rPr lang="hu-HU" sz="2000" dirty="0" err="1">
                <a:solidFill>
                  <a:schemeClr val="bg1"/>
                </a:solidFill>
              </a:rPr>
              <a:t>segregations</a:t>
            </a:r>
            <a:r>
              <a:rPr lang="hu-HU" sz="2000" dirty="0">
                <a:solidFill>
                  <a:schemeClr val="bg1"/>
                </a:solidFill>
              </a:rPr>
              <a:t> of </a:t>
            </a:r>
            <a:r>
              <a:rPr lang="hu-HU" sz="2000" dirty="0" err="1">
                <a:solidFill>
                  <a:schemeClr val="bg1"/>
                </a:solidFill>
              </a:rPr>
              <a:t>duties</a:t>
            </a:r>
            <a:r>
              <a:rPr lang="hu-HU" sz="2000" dirty="0">
                <a:solidFill>
                  <a:schemeClr val="bg1"/>
                </a:solidFill>
              </a:rPr>
              <a:t> </a:t>
            </a:r>
            <a:r>
              <a:rPr lang="hu-HU" sz="2000" dirty="0" err="1">
                <a:solidFill>
                  <a:schemeClr val="bg1"/>
                </a:solidFill>
              </a:rPr>
              <a:t>occurs</a:t>
            </a:r>
            <a:r>
              <a:rPr lang="hu-HU" sz="2000" dirty="0">
                <a:solidFill>
                  <a:schemeClr val="bg1"/>
                </a:solidFill>
              </a:rPr>
              <a:t> </a:t>
            </a:r>
            <a:r>
              <a:rPr lang="hu-HU" sz="2000" dirty="0" err="1">
                <a:solidFill>
                  <a:schemeClr val="bg1"/>
                </a:solidFill>
              </a:rPr>
              <a:t>twice</a:t>
            </a:r>
            <a:r>
              <a:rPr lang="hu-HU" sz="2000" dirty="0">
                <a:solidFill>
                  <a:schemeClr val="bg1"/>
                </a:solidFill>
              </a:rPr>
              <a:t> in </a:t>
            </a:r>
            <a:r>
              <a:rPr lang="hu-HU" sz="2000" dirty="0" err="1">
                <a:solidFill>
                  <a:schemeClr val="bg1"/>
                </a:solidFill>
              </a:rPr>
              <a:t>the</a:t>
            </a:r>
            <a:r>
              <a:rPr lang="hu-HU" sz="2000" dirty="0">
                <a:solidFill>
                  <a:schemeClr val="bg1"/>
                </a:solidFill>
              </a:rPr>
              <a:t> </a:t>
            </a:r>
            <a:r>
              <a:rPr lang="hu-HU" sz="2000" dirty="0" err="1">
                <a:solidFill>
                  <a:schemeClr val="bg1"/>
                </a:solidFill>
              </a:rPr>
              <a:t>population</a:t>
            </a:r>
            <a:r>
              <a:rPr lang="hu-HU" sz="2000" dirty="0">
                <a:solidFill>
                  <a:schemeClr val="bg1"/>
                </a:solidFill>
              </a:rPr>
              <a:t>, and </a:t>
            </a:r>
            <a:r>
              <a:rPr lang="hu-HU" sz="2000" dirty="0" err="1">
                <a:solidFill>
                  <a:schemeClr val="bg1"/>
                </a:solidFill>
              </a:rPr>
              <a:t>at</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same</a:t>
            </a:r>
            <a:r>
              <a:rPr lang="hu-HU" sz="2000" dirty="0">
                <a:solidFill>
                  <a:schemeClr val="bg1"/>
                </a:solidFill>
              </a:rPr>
              <a:t> </a:t>
            </a:r>
            <a:r>
              <a:rPr lang="hu-HU" sz="2000" dirty="0" err="1">
                <a:solidFill>
                  <a:schemeClr val="bg1"/>
                </a:solidFill>
              </a:rPr>
              <a:t>agency</a:t>
            </a:r>
            <a:r>
              <a:rPr lang="hu-HU" sz="2000" dirty="0">
                <a:solidFill>
                  <a:schemeClr val="bg1"/>
                </a:solidFill>
              </a:rPr>
              <a:t>, and </a:t>
            </a:r>
            <a:r>
              <a:rPr lang="hu-HU" sz="2000" dirty="0" err="1">
                <a:solidFill>
                  <a:schemeClr val="bg1"/>
                </a:solidFill>
              </a:rPr>
              <a:t>for</a:t>
            </a:r>
            <a:r>
              <a:rPr lang="hu-HU" sz="2000" dirty="0">
                <a:solidFill>
                  <a:schemeClr val="bg1"/>
                </a:solidFill>
              </a:rPr>
              <a:t> </a:t>
            </a:r>
            <a:r>
              <a:rPr lang="hu-HU" sz="2000" dirty="0" err="1">
                <a:solidFill>
                  <a:schemeClr val="bg1"/>
                </a:solidFill>
              </a:rPr>
              <a:t>cases</a:t>
            </a:r>
            <a:r>
              <a:rPr lang="hu-HU" sz="2000" dirty="0">
                <a:solidFill>
                  <a:schemeClr val="bg1"/>
                </a:solidFill>
              </a:rPr>
              <a:t> </a:t>
            </a:r>
            <a:r>
              <a:rPr lang="hu-HU" sz="2000" dirty="0" err="1">
                <a:solidFill>
                  <a:schemeClr val="bg1"/>
                </a:solidFill>
              </a:rPr>
              <a:t>having</a:t>
            </a:r>
            <a:r>
              <a:rPr lang="hu-HU" sz="2000" dirty="0">
                <a:solidFill>
                  <a:schemeClr val="bg1"/>
                </a:solidFill>
              </a:rPr>
              <a:t> a </a:t>
            </a:r>
            <a:r>
              <a:rPr lang="hu-HU" sz="2000" dirty="0" err="1">
                <a:solidFill>
                  <a:schemeClr val="bg1"/>
                </a:solidFill>
              </a:rPr>
              <a:t>total</a:t>
            </a:r>
            <a:r>
              <a:rPr lang="hu-HU" sz="2000" dirty="0">
                <a:solidFill>
                  <a:schemeClr val="bg1"/>
                </a:solidFill>
              </a:rPr>
              <a:t> </a:t>
            </a:r>
            <a:r>
              <a:rPr lang="hu-HU" sz="2000" dirty="0" err="1">
                <a:solidFill>
                  <a:schemeClr val="bg1"/>
                </a:solidFill>
              </a:rPr>
              <a:t>duration</a:t>
            </a:r>
            <a:r>
              <a:rPr lang="hu-HU" sz="2000" dirty="0">
                <a:solidFill>
                  <a:schemeClr val="bg1"/>
                </a:solidFill>
              </a:rPr>
              <a:t> over a </a:t>
            </a:r>
            <a:r>
              <a:rPr lang="hu-HU" sz="2000" dirty="0" err="1">
                <a:solidFill>
                  <a:schemeClr val="bg1"/>
                </a:solidFill>
              </a:rPr>
              <a:t>year</a:t>
            </a:r>
            <a:endParaRPr lang="en-GB" sz="2000" dirty="0">
              <a:solidFill>
                <a:schemeClr val="bg1"/>
              </a:solidFill>
            </a:endParaRPr>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Compliance</a:t>
            </a:r>
            <a:r>
              <a:rPr lang="hu-HU" sz="2400" dirty="0"/>
              <a:t> </a:t>
            </a:r>
            <a:r>
              <a:rPr lang="hu-HU" sz="2400" dirty="0" err="1"/>
              <a:t>check</a:t>
            </a:r>
            <a:r>
              <a:rPr lang="hu-HU" sz="2400" dirty="0"/>
              <a:t>: </a:t>
            </a:r>
            <a:r>
              <a:rPr lang="hu-HU" sz="2400" dirty="0" err="1"/>
              <a:t>segregation</a:t>
            </a:r>
            <a:r>
              <a:rPr lang="hu-HU" sz="2400" dirty="0"/>
              <a:t> of </a:t>
            </a:r>
            <a:r>
              <a:rPr lang="hu-HU" sz="2400" dirty="0" err="1"/>
              <a:t>duties</a:t>
            </a:r>
            <a:endParaRPr lang="en-GB" sz="2400" dirty="0"/>
          </a:p>
        </p:txBody>
      </p:sp>
      <p:sp>
        <p:nvSpPr>
          <p:cNvPr id="9" name="Rounded Rectangular Callout 15">
            <a:extLst>
              <a:ext uri="{FF2B5EF4-FFF2-40B4-BE49-F238E27FC236}">
                <a16:creationId xmlns:a16="http://schemas.microsoft.com/office/drawing/2014/main" id="{F9AAD367-3320-4170-86A5-A53A7446837F}"/>
              </a:ext>
            </a:extLst>
          </p:cNvPr>
          <p:cNvSpPr/>
          <p:nvPr/>
        </p:nvSpPr>
        <p:spPr>
          <a:xfrm>
            <a:off x="7277264" y="3176459"/>
            <a:ext cx="3476461" cy="2123663"/>
          </a:xfrm>
          <a:prstGeom prst="wedgeRoundRectCallout">
            <a:avLst>
              <a:gd name="adj1" fmla="val -52293"/>
              <a:gd name="adj2" fmla="val 6523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Agent</a:t>
            </a:r>
            <a:r>
              <a:rPr lang="hu-HU" sz="2000" dirty="0">
                <a:solidFill>
                  <a:schemeClr val="bg1"/>
                </a:solidFill>
              </a:rPr>
              <a:t> 5 </a:t>
            </a:r>
            <a:r>
              <a:rPr lang="hu-HU" sz="2000" dirty="0" err="1">
                <a:solidFill>
                  <a:schemeClr val="bg1"/>
                </a:solidFill>
              </a:rPr>
              <a:t>acted</a:t>
            </a:r>
            <a:r>
              <a:rPr lang="hu-HU" sz="2000" dirty="0">
                <a:solidFill>
                  <a:schemeClr val="bg1"/>
                </a:solidFill>
              </a:rPr>
              <a:t> </a:t>
            </a:r>
            <a:r>
              <a:rPr lang="hu-HU" sz="2000" dirty="0" err="1">
                <a:solidFill>
                  <a:schemeClr val="bg1"/>
                </a:solidFill>
              </a:rPr>
              <a:t>as</a:t>
            </a:r>
            <a:r>
              <a:rPr lang="hu-HU" sz="2000" dirty="0">
                <a:solidFill>
                  <a:schemeClr val="bg1"/>
                </a:solidFill>
              </a:rPr>
              <a:t> </a:t>
            </a:r>
            <a:r>
              <a:rPr lang="hu-HU" sz="2000" dirty="0" err="1">
                <a:solidFill>
                  <a:schemeClr val="bg1"/>
                </a:solidFill>
              </a:rPr>
              <a:t>verifying</a:t>
            </a:r>
            <a:r>
              <a:rPr lang="hu-HU" sz="2000" dirty="0">
                <a:solidFill>
                  <a:schemeClr val="bg1"/>
                </a:solidFill>
              </a:rPr>
              <a:t> AND </a:t>
            </a:r>
            <a:r>
              <a:rPr lang="hu-HU" sz="2000" dirty="0" err="1">
                <a:solidFill>
                  <a:schemeClr val="bg1"/>
                </a:solidFill>
              </a:rPr>
              <a:t>authorising</a:t>
            </a:r>
            <a:r>
              <a:rPr lang="hu-HU" sz="2000" dirty="0">
                <a:solidFill>
                  <a:schemeClr val="bg1"/>
                </a:solidFill>
              </a:rPr>
              <a:t> </a:t>
            </a:r>
            <a:r>
              <a:rPr lang="hu-HU" sz="2000" dirty="0" err="1">
                <a:solidFill>
                  <a:schemeClr val="bg1"/>
                </a:solidFill>
              </a:rPr>
              <a:t>officer</a:t>
            </a:r>
            <a:r>
              <a:rPr lang="hu-HU" sz="2000" dirty="0">
                <a:solidFill>
                  <a:schemeClr val="bg1"/>
                </a:solidFill>
              </a:rPr>
              <a:t>. Maybe he </a:t>
            </a:r>
            <a:r>
              <a:rPr lang="hu-HU" sz="2000" dirty="0" err="1">
                <a:solidFill>
                  <a:schemeClr val="bg1"/>
                </a:solidFill>
              </a:rPr>
              <a:t>just</a:t>
            </a:r>
            <a:r>
              <a:rPr lang="hu-HU" sz="2000" dirty="0">
                <a:solidFill>
                  <a:schemeClr val="bg1"/>
                </a:solidFill>
              </a:rPr>
              <a:t> </a:t>
            </a:r>
            <a:r>
              <a:rPr lang="hu-HU" sz="2000" dirty="0" err="1">
                <a:solidFill>
                  <a:schemeClr val="bg1"/>
                </a:solidFill>
              </a:rPr>
              <a:t>wanted</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speed</a:t>
            </a:r>
            <a:r>
              <a:rPr lang="hu-HU" sz="2000" dirty="0">
                <a:solidFill>
                  <a:schemeClr val="bg1"/>
                </a:solidFill>
              </a:rPr>
              <a:t> </a:t>
            </a:r>
            <a:r>
              <a:rPr lang="hu-HU" sz="2000" dirty="0" err="1">
                <a:solidFill>
                  <a:schemeClr val="bg1"/>
                </a:solidFill>
              </a:rPr>
              <a:t>up</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closure</a:t>
            </a:r>
            <a:r>
              <a:rPr lang="hu-HU" sz="2000" dirty="0">
                <a:solidFill>
                  <a:schemeClr val="bg1"/>
                </a:solidFill>
              </a:rPr>
              <a:t> of </a:t>
            </a:r>
            <a:r>
              <a:rPr lang="hu-HU" sz="2000" dirty="0" err="1">
                <a:solidFill>
                  <a:schemeClr val="bg1"/>
                </a:solidFill>
              </a:rPr>
              <a:t>long</a:t>
            </a:r>
            <a:r>
              <a:rPr lang="hu-HU" sz="2000" dirty="0">
                <a:solidFill>
                  <a:schemeClr val="bg1"/>
                </a:solidFill>
              </a:rPr>
              <a:t> </a:t>
            </a:r>
            <a:r>
              <a:rPr lang="hu-HU" sz="2000" dirty="0" err="1">
                <a:solidFill>
                  <a:schemeClr val="bg1"/>
                </a:solidFill>
              </a:rPr>
              <a:t>cases</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133142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fontScale="90000"/>
          </a:bodyPr>
          <a:lstStyle/>
          <a:p>
            <a:pPr>
              <a:defRPr/>
            </a:pPr>
            <a:r>
              <a:rPr lang="en-GB" altLang="en-US" sz="2900" noProof="0" dirty="0">
                <a:solidFill>
                  <a:schemeClr val="bg1"/>
                </a:solidFill>
              </a:rPr>
              <a:t>Process Mining</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for performance audit</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Case study 1:</a:t>
            </a:r>
            <a:br>
              <a:rPr lang="en-GB" altLang="en-US" sz="2900" noProof="0" dirty="0">
                <a:solidFill>
                  <a:schemeClr val="bg1"/>
                </a:solidFill>
              </a:rPr>
            </a:br>
            <a:r>
              <a:rPr lang="en-GB" altLang="en-US" sz="2900" noProof="0" dirty="0">
                <a:solidFill>
                  <a:schemeClr val="bg1"/>
                </a:solidFill>
              </a:rPr>
              <a:t/>
            </a:r>
            <a:br>
              <a:rPr lang="en-GB" altLang="en-US" sz="2900" noProof="0" dirty="0">
                <a:solidFill>
                  <a:schemeClr val="bg1"/>
                </a:solidFill>
              </a:rPr>
            </a:br>
            <a:r>
              <a:rPr lang="en-GB" altLang="en-US" sz="2900" noProof="0" dirty="0">
                <a:solidFill>
                  <a:schemeClr val="bg1"/>
                </a:solidFill>
              </a:rPr>
              <a:t>European Public Consultations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4</a:t>
            </a:fld>
            <a:endParaRPr lang="en-GB" altLang="en-US" sz="1000" b="1">
              <a:solidFill>
                <a:schemeClr val="bg1"/>
              </a:solidFill>
            </a:endParaRPr>
          </a:p>
        </p:txBody>
      </p:sp>
    </p:spTree>
    <p:extLst>
      <p:ext uri="{BB962C8B-B14F-4D97-AF65-F5344CB8AC3E}">
        <p14:creationId xmlns:p14="http://schemas.microsoft.com/office/powerpoint/2010/main" val="409952686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333E3B-041A-4991-845D-F60B1A013D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7300" y="800100"/>
            <a:ext cx="9677400" cy="5257800"/>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40</a:t>
            </a:fld>
            <a:endParaRPr lang="en-GB" dirty="0"/>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Compliance</a:t>
            </a:r>
            <a:r>
              <a:rPr lang="hu-HU" sz="2400" dirty="0"/>
              <a:t> </a:t>
            </a:r>
            <a:r>
              <a:rPr lang="hu-HU" sz="2400" dirty="0" err="1"/>
              <a:t>check</a:t>
            </a:r>
            <a:r>
              <a:rPr lang="hu-HU" sz="2400" dirty="0"/>
              <a:t>: </a:t>
            </a:r>
            <a:r>
              <a:rPr lang="hu-HU" sz="2400" dirty="0" err="1"/>
              <a:t>suspiciously</a:t>
            </a:r>
            <a:r>
              <a:rPr lang="hu-HU" sz="2400" dirty="0"/>
              <a:t> </a:t>
            </a:r>
            <a:r>
              <a:rPr lang="hu-HU" sz="2400" dirty="0" err="1"/>
              <a:t>short</a:t>
            </a:r>
            <a:r>
              <a:rPr lang="hu-HU" sz="2400" dirty="0"/>
              <a:t> </a:t>
            </a:r>
            <a:r>
              <a:rPr lang="hu-HU" sz="2400" dirty="0" err="1"/>
              <a:t>approval</a:t>
            </a:r>
            <a:r>
              <a:rPr lang="hu-HU" sz="2400" dirty="0"/>
              <a:t> </a:t>
            </a:r>
            <a:r>
              <a:rPr lang="hu-HU" sz="2400" dirty="0" err="1"/>
              <a:t>times</a:t>
            </a:r>
            <a:endParaRPr lang="en-GB" sz="2400" dirty="0"/>
          </a:p>
        </p:txBody>
      </p:sp>
      <p:sp>
        <p:nvSpPr>
          <p:cNvPr id="9" name="Rounded Rectangular Callout 15">
            <a:extLst>
              <a:ext uri="{FF2B5EF4-FFF2-40B4-BE49-F238E27FC236}">
                <a16:creationId xmlns:a16="http://schemas.microsoft.com/office/drawing/2014/main" id="{F9AAD367-3320-4170-86A5-A53A7446837F}"/>
              </a:ext>
            </a:extLst>
          </p:cNvPr>
          <p:cNvSpPr/>
          <p:nvPr/>
        </p:nvSpPr>
        <p:spPr>
          <a:xfrm>
            <a:off x="7277264" y="3176459"/>
            <a:ext cx="3476461" cy="2123663"/>
          </a:xfrm>
          <a:prstGeom prst="wedgeRoundRectCallout">
            <a:avLst>
              <a:gd name="adj1" fmla="val -52293"/>
              <a:gd name="adj2" fmla="val 6523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Use</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Follower</a:t>
            </a:r>
            <a:r>
              <a:rPr lang="hu-HU" sz="2000" dirty="0">
                <a:solidFill>
                  <a:schemeClr val="bg1"/>
                </a:solidFill>
              </a:rPr>
              <a:t> filter and </a:t>
            </a:r>
            <a:r>
              <a:rPr lang="hu-HU" sz="2000" dirty="0" err="1">
                <a:solidFill>
                  <a:schemeClr val="bg1"/>
                </a:solidFill>
              </a:rPr>
              <a:t>set</a:t>
            </a:r>
            <a:r>
              <a:rPr lang="hu-HU" sz="2000" dirty="0">
                <a:solidFill>
                  <a:schemeClr val="bg1"/>
                </a:solidFill>
              </a:rPr>
              <a:t> a </a:t>
            </a:r>
            <a:r>
              <a:rPr lang="hu-HU" sz="2000" dirty="0" err="1">
                <a:solidFill>
                  <a:schemeClr val="bg1"/>
                </a:solidFill>
              </a:rPr>
              <a:t>time</a:t>
            </a:r>
            <a:r>
              <a:rPr lang="hu-HU" sz="2000" dirty="0">
                <a:solidFill>
                  <a:schemeClr val="bg1"/>
                </a:solidFill>
              </a:rPr>
              <a:t> limit. </a:t>
            </a:r>
            <a:r>
              <a:rPr lang="hu-HU" sz="2000" dirty="0" err="1">
                <a:solidFill>
                  <a:schemeClr val="bg1"/>
                </a:solidFill>
              </a:rPr>
              <a:t>You</a:t>
            </a:r>
            <a:r>
              <a:rPr lang="hu-HU" sz="2000" dirty="0">
                <a:solidFill>
                  <a:schemeClr val="bg1"/>
                </a:solidFill>
              </a:rPr>
              <a:t> </a:t>
            </a:r>
            <a:r>
              <a:rPr lang="hu-HU" sz="2000" dirty="0" err="1">
                <a:solidFill>
                  <a:schemeClr val="bg1"/>
                </a:solidFill>
              </a:rPr>
              <a:t>can</a:t>
            </a:r>
            <a:r>
              <a:rPr lang="hu-HU" sz="2000" dirty="0">
                <a:solidFill>
                  <a:schemeClr val="bg1"/>
                </a:solidFill>
              </a:rPr>
              <a:t> </a:t>
            </a:r>
            <a:r>
              <a:rPr lang="hu-HU" sz="2000" dirty="0" err="1">
                <a:solidFill>
                  <a:schemeClr val="bg1"/>
                </a:solidFill>
              </a:rPr>
              <a:t>stack</a:t>
            </a:r>
            <a:r>
              <a:rPr lang="hu-HU" sz="2000" dirty="0">
                <a:solidFill>
                  <a:schemeClr val="bg1"/>
                </a:solidFill>
              </a:rPr>
              <a:t> </a:t>
            </a:r>
            <a:r>
              <a:rPr lang="hu-HU" sz="2000" dirty="0" err="1">
                <a:solidFill>
                  <a:schemeClr val="bg1"/>
                </a:solidFill>
              </a:rPr>
              <a:t>filters</a:t>
            </a:r>
            <a:r>
              <a:rPr lang="hu-HU" sz="2000" dirty="0">
                <a:solidFill>
                  <a:schemeClr val="bg1"/>
                </a:solidFill>
              </a:rPr>
              <a:t> </a:t>
            </a:r>
            <a:r>
              <a:rPr lang="hu-HU" sz="2000" dirty="0" err="1">
                <a:solidFill>
                  <a:schemeClr val="bg1"/>
                </a:solidFill>
              </a:rPr>
              <a:t>on</a:t>
            </a:r>
            <a:r>
              <a:rPr lang="hu-HU" sz="2000" dirty="0">
                <a:solidFill>
                  <a:schemeClr val="bg1"/>
                </a:solidFill>
              </a:rPr>
              <a:t> top of </a:t>
            </a:r>
            <a:r>
              <a:rPr lang="hu-HU" sz="2000" dirty="0" err="1">
                <a:solidFill>
                  <a:schemeClr val="bg1"/>
                </a:solidFill>
              </a:rPr>
              <a:t>each</a:t>
            </a:r>
            <a:r>
              <a:rPr lang="hu-HU" sz="2000" dirty="0">
                <a:solidFill>
                  <a:schemeClr val="bg1"/>
                </a:solidFill>
              </a:rPr>
              <a:t> </a:t>
            </a:r>
            <a:r>
              <a:rPr lang="hu-HU" sz="2000" dirty="0" err="1">
                <a:solidFill>
                  <a:schemeClr val="bg1"/>
                </a:solidFill>
              </a:rPr>
              <a:t>others</a:t>
            </a:r>
            <a:r>
              <a:rPr lang="hu-HU" sz="2000" dirty="0">
                <a:solidFill>
                  <a:schemeClr val="bg1"/>
                </a:solidFill>
              </a:rPr>
              <a:t> (filter </a:t>
            </a:r>
            <a:r>
              <a:rPr lang="hu-HU" sz="2000" dirty="0" err="1">
                <a:solidFill>
                  <a:schemeClr val="bg1"/>
                </a:solidFill>
              </a:rPr>
              <a:t>by</a:t>
            </a:r>
            <a:r>
              <a:rPr lang="hu-HU" sz="2000" dirty="0">
                <a:solidFill>
                  <a:schemeClr val="bg1"/>
                </a:solidFill>
              </a:rPr>
              <a:t> </a:t>
            </a:r>
            <a:r>
              <a:rPr lang="hu-HU" sz="2000" dirty="0" err="1">
                <a:solidFill>
                  <a:schemeClr val="bg1"/>
                </a:solidFill>
              </a:rPr>
              <a:t>variant</a:t>
            </a:r>
            <a:r>
              <a:rPr lang="hu-HU" sz="2000" dirty="0">
                <a:solidFill>
                  <a:schemeClr val="bg1"/>
                </a:solidFill>
              </a:rPr>
              <a:t>, </a:t>
            </a:r>
            <a:r>
              <a:rPr lang="hu-HU" sz="2000" dirty="0" err="1">
                <a:solidFill>
                  <a:schemeClr val="bg1"/>
                </a:solidFill>
              </a:rPr>
              <a:t>attributes</a:t>
            </a:r>
            <a:r>
              <a:rPr lang="hu-HU" sz="2000" dirty="0">
                <a:solidFill>
                  <a:schemeClr val="bg1"/>
                </a:solidFill>
              </a:rPr>
              <a:t>, </a:t>
            </a:r>
            <a:r>
              <a:rPr lang="hu-HU" sz="2000" dirty="0" err="1">
                <a:solidFill>
                  <a:schemeClr val="bg1"/>
                </a:solidFill>
              </a:rPr>
              <a:t>duration</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name</a:t>
            </a:r>
            <a:r>
              <a:rPr lang="hu-HU" sz="2000" dirty="0">
                <a:solidFill>
                  <a:schemeClr val="bg1"/>
                </a:solidFill>
              </a:rPr>
              <a:t> </a:t>
            </a:r>
            <a:r>
              <a:rPr lang="hu-HU" sz="2000" dirty="0" err="1">
                <a:solidFill>
                  <a:schemeClr val="bg1"/>
                </a:solidFill>
              </a:rPr>
              <a:t>it</a:t>
            </a:r>
            <a:r>
              <a:rPr lang="hu-HU" sz="2000" dirty="0">
                <a:solidFill>
                  <a:schemeClr val="bg1"/>
                </a:solidFill>
              </a:rPr>
              <a:t>) </a:t>
            </a:r>
            <a:r>
              <a:rPr lang="hu-HU" sz="2000" dirty="0" err="1">
                <a:solidFill>
                  <a:schemeClr val="bg1"/>
                </a:solidFill>
              </a:rPr>
              <a:t>to</a:t>
            </a:r>
            <a:r>
              <a:rPr lang="hu-HU" sz="2000" dirty="0">
                <a:solidFill>
                  <a:schemeClr val="bg1"/>
                </a:solidFill>
              </a:rPr>
              <a:t> drill </a:t>
            </a:r>
            <a:r>
              <a:rPr lang="hu-HU" sz="2000" dirty="0" err="1">
                <a:solidFill>
                  <a:schemeClr val="bg1"/>
                </a:solidFill>
              </a:rPr>
              <a:t>into</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population</a:t>
            </a:r>
            <a:r>
              <a:rPr lang="hu-HU" sz="2000" dirty="0">
                <a:solidFill>
                  <a:schemeClr val="bg1"/>
                </a:solidFill>
              </a:rPr>
              <a:t> </a:t>
            </a:r>
            <a:r>
              <a:rPr lang="hu-HU" sz="2000" dirty="0" err="1">
                <a:solidFill>
                  <a:schemeClr val="bg1"/>
                </a:solidFill>
              </a:rPr>
              <a:t>by</a:t>
            </a:r>
            <a:r>
              <a:rPr lang="hu-HU" sz="2000" dirty="0">
                <a:solidFill>
                  <a:schemeClr val="bg1"/>
                </a:solidFill>
              </a:rPr>
              <a:t> </a:t>
            </a:r>
            <a:r>
              <a:rPr lang="hu-HU" sz="2000" dirty="0" err="1">
                <a:solidFill>
                  <a:schemeClr val="bg1"/>
                </a:solidFill>
              </a:rPr>
              <a:t>criteria</a:t>
            </a:r>
            <a:endParaRPr lang="en-GB" sz="2000" dirty="0">
              <a:solidFill>
                <a:schemeClr val="bg1"/>
              </a:solidFill>
            </a:endParaRPr>
          </a:p>
        </p:txBody>
      </p:sp>
    </p:spTree>
    <p:extLst>
      <p:ext uri="{BB962C8B-B14F-4D97-AF65-F5344CB8AC3E}">
        <p14:creationId xmlns:p14="http://schemas.microsoft.com/office/powerpoint/2010/main" val="3216100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18137-99F6-49FA-A979-056AFAEF2B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8725" y="979874"/>
            <a:ext cx="9734550" cy="5105400"/>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41</a:t>
            </a:fld>
            <a:endParaRPr lang="en-GB" dirty="0"/>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Compliance</a:t>
            </a:r>
            <a:r>
              <a:rPr lang="hu-HU" sz="2400" dirty="0"/>
              <a:t> </a:t>
            </a:r>
            <a:r>
              <a:rPr lang="hu-HU" sz="2400" dirty="0" err="1"/>
              <a:t>check</a:t>
            </a:r>
            <a:r>
              <a:rPr lang="hu-HU" sz="2400" dirty="0"/>
              <a:t>: </a:t>
            </a:r>
            <a:r>
              <a:rPr lang="hu-HU" sz="2400" dirty="0" err="1"/>
              <a:t>suspiciously</a:t>
            </a:r>
            <a:r>
              <a:rPr lang="hu-HU" sz="2400" dirty="0"/>
              <a:t> </a:t>
            </a:r>
            <a:r>
              <a:rPr lang="hu-HU" sz="2400" dirty="0" err="1"/>
              <a:t>short</a:t>
            </a:r>
            <a:r>
              <a:rPr lang="hu-HU" sz="2400" dirty="0"/>
              <a:t> </a:t>
            </a:r>
            <a:r>
              <a:rPr lang="hu-HU" sz="2400" dirty="0" err="1"/>
              <a:t>approval</a:t>
            </a:r>
            <a:r>
              <a:rPr lang="hu-HU" sz="2400" dirty="0"/>
              <a:t> </a:t>
            </a:r>
            <a:r>
              <a:rPr lang="hu-HU" sz="2400" dirty="0" err="1"/>
              <a:t>times</a:t>
            </a:r>
            <a:endParaRPr lang="en-GB" sz="2400" dirty="0"/>
          </a:p>
        </p:txBody>
      </p:sp>
      <p:sp>
        <p:nvSpPr>
          <p:cNvPr id="9" name="Rounded Rectangular Callout 15">
            <a:extLst>
              <a:ext uri="{FF2B5EF4-FFF2-40B4-BE49-F238E27FC236}">
                <a16:creationId xmlns:a16="http://schemas.microsoft.com/office/drawing/2014/main" id="{F9AAD367-3320-4170-86A5-A53A7446837F}"/>
              </a:ext>
            </a:extLst>
          </p:cNvPr>
          <p:cNvSpPr/>
          <p:nvPr/>
        </p:nvSpPr>
        <p:spPr>
          <a:xfrm>
            <a:off x="7945498" y="3914775"/>
            <a:ext cx="3476461" cy="1741462"/>
          </a:xfrm>
          <a:prstGeom prst="wedgeRoundRectCallout">
            <a:avLst>
              <a:gd name="adj1" fmla="val -93391"/>
              <a:gd name="adj2" fmla="val -1024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Let’s</a:t>
            </a:r>
            <a:r>
              <a:rPr lang="hu-HU" sz="2000" dirty="0">
                <a:solidFill>
                  <a:schemeClr val="bg1"/>
                </a:solidFill>
              </a:rPr>
              <a:t> </a:t>
            </a:r>
            <a:r>
              <a:rPr lang="hu-HU" sz="2000" dirty="0" err="1">
                <a:solidFill>
                  <a:schemeClr val="bg1"/>
                </a:solidFill>
              </a:rPr>
              <a:t>see</a:t>
            </a:r>
            <a:r>
              <a:rPr lang="hu-HU" sz="2000" dirty="0">
                <a:solidFill>
                  <a:schemeClr val="bg1"/>
                </a:solidFill>
              </a:rPr>
              <a:t> </a:t>
            </a:r>
            <a:r>
              <a:rPr lang="hu-HU" sz="2000" dirty="0" err="1">
                <a:solidFill>
                  <a:schemeClr val="bg1"/>
                </a:solidFill>
              </a:rPr>
              <a:t>if</a:t>
            </a:r>
            <a:r>
              <a:rPr lang="hu-HU" sz="2000" dirty="0">
                <a:solidFill>
                  <a:schemeClr val="bg1"/>
                </a:solidFill>
              </a:rPr>
              <a:t> </a:t>
            </a:r>
            <a:r>
              <a:rPr lang="hu-HU" sz="2000" dirty="0" err="1">
                <a:solidFill>
                  <a:schemeClr val="bg1"/>
                </a:solidFill>
              </a:rPr>
              <a:t>suspiciously</a:t>
            </a:r>
            <a:r>
              <a:rPr lang="hu-HU" sz="2000" dirty="0">
                <a:solidFill>
                  <a:schemeClr val="bg1"/>
                </a:solidFill>
              </a:rPr>
              <a:t> </a:t>
            </a:r>
            <a:r>
              <a:rPr lang="hu-HU" sz="2000" dirty="0" err="1">
                <a:solidFill>
                  <a:schemeClr val="bg1"/>
                </a:solidFill>
              </a:rPr>
              <a:t>short</a:t>
            </a:r>
            <a:r>
              <a:rPr lang="hu-HU" sz="2000" dirty="0">
                <a:solidFill>
                  <a:schemeClr val="bg1"/>
                </a:solidFill>
              </a:rPr>
              <a:t> </a:t>
            </a:r>
            <a:r>
              <a:rPr lang="hu-HU" sz="2000" dirty="0" err="1">
                <a:solidFill>
                  <a:schemeClr val="bg1"/>
                </a:solidFill>
              </a:rPr>
              <a:t>times</a:t>
            </a:r>
            <a:r>
              <a:rPr lang="hu-HU" sz="2000" dirty="0">
                <a:solidFill>
                  <a:schemeClr val="bg1"/>
                </a:solidFill>
              </a:rPr>
              <a:t> </a:t>
            </a:r>
            <a:r>
              <a:rPr lang="hu-HU" sz="2000" dirty="0" err="1">
                <a:solidFill>
                  <a:schemeClr val="bg1"/>
                </a:solidFill>
              </a:rPr>
              <a:t>correlate</a:t>
            </a:r>
            <a:r>
              <a:rPr lang="hu-HU" sz="2000" dirty="0">
                <a:solidFill>
                  <a:schemeClr val="bg1"/>
                </a:solidFill>
              </a:rPr>
              <a:t> </a:t>
            </a:r>
            <a:r>
              <a:rPr lang="hu-HU" sz="2000" dirty="0" err="1">
                <a:solidFill>
                  <a:schemeClr val="bg1"/>
                </a:solidFill>
              </a:rPr>
              <a:t>with</a:t>
            </a:r>
            <a:r>
              <a:rPr lang="hu-HU" sz="2000" dirty="0">
                <a:solidFill>
                  <a:schemeClr val="bg1"/>
                </a:solidFill>
              </a:rPr>
              <a:t> a </a:t>
            </a:r>
            <a:r>
              <a:rPr lang="hu-HU" sz="2000" dirty="0" err="1">
                <a:solidFill>
                  <a:schemeClr val="bg1"/>
                </a:solidFill>
              </a:rPr>
              <a:t>user</a:t>
            </a:r>
            <a:r>
              <a:rPr lang="hu-HU" sz="2000" dirty="0">
                <a:solidFill>
                  <a:schemeClr val="bg1"/>
                </a:solidFill>
              </a:rPr>
              <a:t> </a:t>
            </a:r>
            <a:r>
              <a:rPr lang="hu-HU" sz="2000" dirty="0" err="1">
                <a:solidFill>
                  <a:schemeClr val="bg1"/>
                </a:solidFill>
              </a:rPr>
              <a:t>signed</a:t>
            </a:r>
            <a:r>
              <a:rPr lang="hu-HU" sz="2000" dirty="0">
                <a:solidFill>
                  <a:schemeClr val="bg1"/>
                </a:solidFill>
              </a:rPr>
              <a:t> in </a:t>
            </a:r>
            <a:r>
              <a:rPr lang="hu-HU" sz="2000" dirty="0" err="1">
                <a:solidFill>
                  <a:schemeClr val="bg1"/>
                </a:solidFill>
              </a:rPr>
              <a:t>as</a:t>
            </a:r>
            <a:r>
              <a:rPr lang="hu-HU" sz="2000" dirty="0">
                <a:solidFill>
                  <a:schemeClr val="bg1"/>
                </a:solidFill>
              </a:rPr>
              <a:t> an </a:t>
            </a:r>
            <a:r>
              <a:rPr lang="hu-HU" sz="2000" dirty="0" err="1">
                <a:solidFill>
                  <a:schemeClr val="bg1"/>
                </a:solidFill>
              </a:rPr>
              <a:t>other</a:t>
            </a:r>
            <a:r>
              <a:rPr lang="hu-HU" sz="2000" dirty="0">
                <a:solidFill>
                  <a:schemeClr val="bg1"/>
                </a:solidFill>
              </a:rPr>
              <a:t> </a:t>
            </a:r>
            <a:r>
              <a:rPr lang="hu-HU" sz="2000" dirty="0" err="1">
                <a:solidFill>
                  <a:schemeClr val="bg1"/>
                </a:solidFill>
              </a:rPr>
              <a:t>user</a:t>
            </a:r>
            <a:r>
              <a:rPr lang="hu-HU" sz="2000" dirty="0">
                <a:solidFill>
                  <a:schemeClr val="bg1"/>
                </a:solidFill>
              </a:rPr>
              <a:t> (</a:t>
            </a:r>
            <a:r>
              <a:rPr lang="hu-HU" sz="2000" dirty="0" err="1">
                <a:solidFill>
                  <a:schemeClr val="bg1"/>
                </a:solidFill>
              </a:rPr>
              <a:t>delegation</a:t>
            </a:r>
            <a:r>
              <a:rPr lang="hu-HU" sz="2000" dirty="0">
                <a:solidFill>
                  <a:schemeClr val="bg1"/>
                </a:solidFill>
              </a:rPr>
              <a:t> </a:t>
            </a:r>
            <a:r>
              <a:rPr lang="hu-HU" sz="2000" dirty="0" err="1">
                <a:solidFill>
                  <a:schemeClr val="bg1"/>
                </a:solidFill>
              </a:rPr>
              <a:t>letter</a:t>
            </a:r>
            <a:r>
              <a:rPr lang="hu-HU" sz="2000" dirty="0">
                <a:solidFill>
                  <a:schemeClr val="bg1"/>
                </a:solidFill>
              </a:rPr>
              <a:t>?)</a:t>
            </a:r>
            <a:endParaRPr lang="en-GB" sz="2000" dirty="0">
              <a:solidFill>
                <a:schemeClr val="bg1"/>
              </a:solidFill>
            </a:endParaRPr>
          </a:p>
        </p:txBody>
      </p:sp>
      <p:sp>
        <p:nvSpPr>
          <p:cNvPr id="11" name="Rounded Rectangular Callout 15">
            <a:extLst>
              <a:ext uri="{FF2B5EF4-FFF2-40B4-BE49-F238E27FC236}">
                <a16:creationId xmlns:a16="http://schemas.microsoft.com/office/drawing/2014/main" id="{FB62A453-02AC-4836-99DD-87FBBA509135}"/>
              </a:ext>
            </a:extLst>
          </p:cNvPr>
          <p:cNvSpPr/>
          <p:nvPr/>
        </p:nvSpPr>
        <p:spPr>
          <a:xfrm>
            <a:off x="5383273" y="1371600"/>
            <a:ext cx="3476461" cy="1271469"/>
          </a:xfrm>
          <a:prstGeom prst="wedgeRoundRectCallout">
            <a:avLst>
              <a:gd name="adj1" fmla="val -71609"/>
              <a:gd name="adj2" fmla="val 10048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Out of </a:t>
            </a:r>
            <a:r>
              <a:rPr lang="hu-HU" sz="2000" dirty="0" err="1">
                <a:solidFill>
                  <a:schemeClr val="bg1"/>
                </a:solidFill>
              </a:rPr>
              <a:t>all</a:t>
            </a:r>
            <a:r>
              <a:rPr lang="hu-HU" sz="2000" dirty="0">
                <a:solidFill>
                  <a:schemeClr val="bg1"/>
                </a:solidFill>
              </a:rPr>
              <a:t> </a:t>
            </a:r>
            <a:r>
              <a:rPr lang="hu-HU" sz="2000" dirty="0" err="1">
                <a:solidFill>
                  <a:schemeClr val="bg1"/>
                </a:solidFill>
              </a:rPr>
              <a:t>cases</a:t>
            </a:r>
            <a:r>
              <a:rPr lang="hu-HU" sz="2000" dirty="0">
                <a:solidFill>
                  <a:schemeClr val="bg1"/>
                </a:solidFill>
              </a:rPr>
              <a:t> </a:t>
            </a:r>
            <a:r>
              <a:rPr lang="hu-HU" sz="2000" dirty="0" err="1">
                <a:solidFill>
                  <a:schemeClr val="bg1"/>
                </a:solidFill>
              </a:rPr>
              <a:t>with</a:t>
            </a:r>
            <a:r>
              <a:rPr lang="hu-HU" sz="2000" dirty="0">
                <a:solidFill>
                  <a:schemeClr val="bg1"/>
                </a:solidFill>
              </a:rPr>
              <a:t> </a:t>
            </a:r>
            <a:r>
              <a:rPr lang="hu-HU" sz="2000" dirty="0" err="1">
                <a:solidFill>
                  <a:schemeClr val="bg1"/>
                </a:solidFill>
              </a:rPr>
              <a:t>suspiciously</a:t>
            </a:r>
            <a:r>
              <a:rPr lang="hu-HU" sz="2000" dirty="0">
                <a:solidFill>
                  <a:schemeClr val="bg1"/>
                </a:solidFill>
              </a:rPr>
              <a:t> </a:t>
            </a:r>
            <a:r>
              <a:rPr lang="hu-HU" sz="2000" dirty="0" err="1">
                <a:solidFill>
                  <a:schemeClr val="bg1"/>
                </a:solidFill>
              </a:rPr>
              <a:t>short</a:t>
            </a:r>
            <a:r>
              <a:rPr lang="hu-HU" sz="2000" dirty="0">
                <a:solidFill>
                  <a:schemeClr val="bg1"/>
                </a:solidFill>
              </a:rPr>
              <a:t> </a:t>
            </a:r>
            <a:r>
              <a:rPr lang="hu-HU" sz="2000" dirty="0" err="1">
                <a:solidFill>
                  <a:schemeClr val="bg1"/>
                </a:solidFill>
              </a:rPr>
              <a:t>aproval</a:t>
            </a:r>
            <a:r>
              <a:rPr lang="hu-HU" sz="2000" dirty="0">
                <a:solidFill>
                  <a:schemeClr val="bg1"/>
                </a:solidFill>
              </a:rPr>
              <a:t> </a:t>
            </a:r>
            <a:r>
              <a:rPr lang="hu-HU" sz="2000" dirty="0" err="1">
                <a:solidFill>
                  <a:schemeClr val="bg1"/>
                </a:solidFill>
              </a:rPr>
              <a:t>times</a:t>
            </a:r>
            <a:r>
              <a:rPr lang="hu-HU" sz="2000" dirty="0">
                <a:solidFill>
                  <a:schemeClr val="bg1"/>
                </a:solidFill>
              </a:rPr>
              <a:t>, Agent27 </a:t>
            </a:r>
            <a:r>
              <a:rPr lang="hu-HU" sz="2000" dirty="0" err="1">
                <a:solidFill>
                  <a:schemeClr val="bg1"/>
                </a:solidFill>
              </a:rPr>
              <a:t>uses</a:t>
            </a:r>
            <a:r>
              <a:rPr lang="hu-HU" sz="2000" dirty="0">
                <a:solidFill>
                  <a:schemeClr val="bg1"/>
                </a:solidFill>
              </a:rPr>
              <a:t> </a:t>
            </a:r>
            <a:r>
              <a:rPr lang="hu-HU" sz="2000" dirty="0" err="1">
                <a:solidFill>
                  <a:schemeClr val="bg1"/>
                </a:solidFill>
              </a:rPr>
              <a:t>delegated</a:t>
            </a:r>
            <a:r>
              <a:rPr lang="hu-HU" sz="2000" dirty="0">
                <a:solidFill>
                  <a:schemeClr val="bg1"/>
                </a:solidFill>
              </a:rPr>
              <a:t> </a:t>
            </a:r>
            <a:r>
              <a:rPr lang="hu-HU" sz="2000" dirty="0" err="1">
                <a:solidFill>
                  <a:schemeClr val="bg1"/>
                </a:solidFill>
              </a:rPr>
              <a:t>access</a:t>
            </a:r>
            <a:r>
              <a:rPr lang="hu-HU" sz="2000" dirty="0">
                <a:solidFill>
                  <a:schemeClr val="bg1"/>
                </a:solidFill>
              </a:rPr>
              <a:t> </a:t>
            </a:r>
            <a:r>
              <a:rPr lang="hu-HU" sz="2000" dirty="0" err="1">
                <a:solidFill>
                  <a:schemeClr val="bg1"/>
                </a:solidFill>
              </a:rPr>
              <a:t>the</a:t>
            </a:r>
            <a:r>
              <a:rPr lang="hu-HU" sz="2000" dirty="0">
                <a:solidFill>
                  <a:schemeClr val="bg1"/>
                </a:solidFill>
              </a:rPr>
              <a:t> most </a:t>
            </a:r>
            <a:endParaRPr lang="en-GB" sz="2000" dirty="0">
              <a:solidFill>
                <a:schemeClr val="bg1"/>
              </a:solidFill>
            </a:endParaRPr>
          </a:p>
        </p:txBody>
      </p:sp>
    </p:spTree>
    <p:extLst>
      <p:ext uri="{BB962C8B-B14F-4D97-AF65-F5344CB8AC3E}">
        <p14:creationId xmlns:p14="http://schemas.microsoft.com/office/powerpoint/2010/main" val="935924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E3E7F4-BD38-4CF5-898C-950E5A4F7A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7262" y="1019175"/>
            <a:ext cx="10277475" cy="4819650"/>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42</a:t>
            </a:fld>
            <a:endParaRPr lang="en-GB" dirty="0"/>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Compliance</a:t>
            </a:r>
            <a:r>
              <a:rPr lang="hu-HU" sz="2400" dirty="0"/>
              <a:t> </a:t>
            </a:r>
            <a:r>
              <a:rPr lang="hu-HU" sz="2400" dirty="0" err="1"/>
              <a:t>check</a:t>
            </a:r>
            <a:r>
              <a:rPr lang="hu-HU" sz="2400" dirty="0"/>
              <a:t>: </a:t>
            </a:r>
            <a:r>
              <a:rPr lang="hu-HU" sz="2400" dirty="0" err="1"/>
              <a:t>suspiciously</a:t>
            </a:r>
            <a:r>
              <a:rPr lang="hu-HU" sz="2400" dirty="0"/>
              <a:t> </a:t>
            </a:r>
            <a:r>
              <a:rPr lang="hu-HU" sz="2400" dirty="0" err="1"/>
              <a:t>short</a:t>
            </a:r>
            <a:r>
              <a:rPr lang="hu-HU" sz="2400" dirty="0"/>
              <a:t> </a:t>
            </a:r>
            <a:r>
              <a:rPr lang="hu-HU" sz="2400" dirty="0" err="1"/>
              <a:t>approval</a:t>
            </a:r>
            <a:r>
              <a:rPr lang="hu-HU" sz="2400" dirty="0"/>
              <a:t> </a:t>
            </a:r>
            <a:r>
              <a:rPr lang="hu-HU" sz="2400" dirty="0" err="1"/>
              <a:t>times</a:t>
            </a:r>
            <a:endParaRPr lang="en-GB" sz="2400" dirty="0"/>
          </a:p>
        </p:txBody>
      </p:sp>
      <p:sp>
        <p:nvSpPr>
          <p:cNvPr id="9" name="Rounded Rectangular Callout 15">
            <a:extLst>
              <a:ext uri="{FF2B5EF4-FFF2-40B4-BE49-F238E27FC236}">
                <a16:creationId xmlns:a16="http://schemas.microsoft.com/office/drawing/2014/main" id="{F9AAD367-3320-4170-86A5-A53A7446837F}"/>
              </a:ext>
            </a:extLst>
          </p:cNvPr>
          <p:cNvSpPr/>
          <p:nvPr/>
        </p:nvSpPr>
        <p:spPr>
          <a:xfrm>
            <a:off x="204870" y="3888486"/>
            <a:ext cx="3476461" cy="1190700"/>
          </a:xfrm>
          <a:prstGeom prst="wedgeRoundRectCallout">
            <a:avLst>
              <a:gd name="adj1" fmla="val -11195"/>
              <a:gd name="adj2" fmla="val -16492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Agent27 </a:t>
            </a:r>
            <a:r>
              <a:rPr lang="hu-HU" sz="2000" dirty="0" err="1">
                <a:solidFill>
                  <a:schemeClr val="bg1"/>
                </a:solidFill>
              </a:rPr>
              <a:t>works</a:t>
            </a:r>
            <a:r>
              <a:rPr lang="hu-HU" sz="2000" dirty="0">
                <a:solidFill>
                  <a:schemeClr val="bg1"/>
                </a:solidFill>
              </a:rPr>
              <a:t> </a:t>
            </a:r>
            <a:r>
              <a:rPr lang="hu-HU" sz="2000" dirty="0" err="1">
                <a:solidFill>
                  <a:schemeClr val="bg1"/>
                </a:solidFill>
              </a:rPr>
              <a:t>for</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imaginary</a:t>
            </a:r>
            <a:r>
              <a:rPr lang="hu-HU" sz="2000" dirty="0">
                <a:solidFill>
                  <a:schemeClr val="bg1"/>
                </a:solidFill>
              </a:rPr>
              <a:t>  </a:t>
            </a:r>
            <a:r>
              <a:rPr lang="hu-HU" sz="2000" dirty="0" err="1">
                <a:solidFill>
                  <a:schemeClr val="bg1"/>
                </a:solidFill>
              </a:rPr>
              <a:t>agency</a:t>
            </a:r>
            <a:r>
              <a:rPr lang="hu-HU" sz="2000" dirty="0">
                <a:solidFill>
                  <a:schemeClr val="bg1"/>
                </a:solidFill>
              </a:rPr>
              <a:t> JFG. </a:t>
            </a:r>
            <a:endParaRPr lang="en-GB" sz="2000" dirty="0">
              <a:solidFill>
                <a:schemeClr val="bg1"/>
              </a:solidFill>
            </a:endParaRPr>
          </a:p>
        </p:txBody>
      </p:sp>
      <p:sp>
        <p:nvSpPr>
          <p:cNvPr id="5" name="Rectangle 4">
            <a:extLst>
              <a:ext uri="{FF2B5EF4-FFF2-40B4-BE49-F238E27FC236}">
                <a16:creationId xmlns:a16="http://schemas.microsoft.com/office/drawing/2014/main" id="{BDB51B41-A4EB-437D-99EB-EFC7B5F5F3EB}"/>
              </a:ext>
            </a:extLst>
          </p:cNvPr>
          <p:cNvSpPr/>
          <p:nvPr/>
        </p:nvSpPr>
        <p:spPr>
          <a:xfrm>
            <a:off x="2928938" y="5100638"/>
            <a:ext cx="8305799" cy="43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ular Callout 15">
            <a:extLst>
              <a:ext uri="{FF2B5EF4-FFF2-40B4-BE49-F238E27FC236}">
                <a16:creationId xmlns:a16="http://schemas.microsoft.com/office/drawing/2014/main" id="{EB2CBB8B-192C-4731-A881-0398F851CC30}"/>
              </a:ext>
            </a:extLst>
          </p:cNvPr>
          <p:cNvSpPr/>
          <p:nvPr/>
        </p:nvSpPr>
        <p:spPr>
          <a:xfrm>
            <a:off x="7615320" y="1795347"/>
            <a:ext cx="3476461" cy="1190700"/>
          </a:xfrm>
          <a:prstGeom prst="wedgeRoundRectCallout">
            <a:avLst>
              <a:gd name="adj1" fmla="val -42840"/>
              <a:gd name="adj2" fmla="val 23584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Now</a:t>
            </a:r>
            <a:r>
              <a:rPr lang="hu-HU" sz="2000" dirty="0">
                <a:solidFill>
                  <a:schemeClr val="bg1"/>
                </a:solidFill>
              </a:rPr>
              <a:t>, </a:t>
            </a:r>
            <a:r>
              <a:rPr lang="hu-HU" sz="2000" dirty="0" err="1">
                <a:solidFill>
                  <a:schemeClr val="bg1"/>
                </a:solidFill>
              </a:rPr>
              <a:t>this</a:t>
            </a:r>
            <a:r>
              <a:rPr lang="hu-HU" sz="2000" dirty="0">
                <a:solidFill>
                  <a:schemeClr val="bg1"/>
                </a:solidFill>
              </a:rPr>
              <a:t> is </a:t>
            </a:r>
            <a:r>
              <a:rPr lang="hu-HU" sz="2000" dirty="0" err="1">
                <a:solidFill>
                  <a:schemeClr val="bg1"/>
                </a:solidFill>
              </a:rPr>
              <a:t>interesting</a:t>
            </a:r>
            <a:r>
              <a:rPr lang="hu-HU" sz="2000" dirty="0">
                <a:solidFill>
                  <a:schemeClr val="bg1"/>
                </a:solidFill>
              </a:rPr>
              <a:t>: VA </a:t>
            </a:r>
            <a:r>
              <a:rPr lang="hu-HU" sz="2000" dirty="0" err="1">
                <a:solidFill>
                  <a:schemeClr val="bg1"/>
                </a:solidFill>
              </a:rPr>
              <a:t>signed</a:t>
            </a:r>
            <a:r>
              <a:rPr lang="hu-HU" sz="2000" dirty="0">
                <a:solidFill>
                  <a:schemeClr val="bg1"/>
                </a:solidFill>
              </a:rPr>
              <a:t> in </a:t>
            </a:r>
            <a:r>
              <a:rPr lang="hu-HU" sz="2000" dirty="0" err="1">
                <a:solidFill>
                  <a:schemeClr val="bg1"/>
                </a:solidFill>
              </a:rPr>
              <a:t>as</a:t>
            </a:r>
            <a:r>
              <a:rPr lang="hu-HU" sz="2000" dirty="0">
                <a:solidFill>
                  <a:schemeClr val="bg1"/>
                </a:solidFill>
              </a:rPr>
              <a:t> </a:t>
            </a:r>
            <a:r>
              <a:rPr lang="hu-HU" sz="2000" dirty="0" err="1">
                <a:solidFill>
                  <a:schemeClr val="bg1"/>
                </a:solidFill>
              </a:rPr>
              <a:t>the</a:t>
            </a:r>
            <a:r>
              <a:rPr lang="hu-HU" sz="2000" dirty="0">
                <a:solidFill>
                  <a:schemeClr val="bg1"/>
                </a:solidFill>
              </a:rPr>
              <a:t> AO </a:t>
            </a:r>
            <a:r>
              <a:rPr lang="hu-HU" sz="2000" dirty="0" err="1">
                <a:solidFill>
                  <a:schemeClr val="bg1"/>
                </a:solidFill>
              </a:rPr>
              <a:t>followed</a:t>
            </a:r>
            <a:r>
              <a:rPr lang="hu-HU" sz="2000" dirty="0">
                <a:solidFill>
                  <a:schemeClr val="bg1"/>
                </a:solidFill>
              </a:rPr>
              <a:t> </a:t>
            </a:r>
            <a:r>
              <a:rPr lang="hu-HU" sz="2000" dirty="0" err="1">
                <a:solidFill>
                  <a:schemeClr val="bg1"/>
                </a:solidFill>
              </a:rPr>
              <a:t>by</a:t>
            </a:r>
            <a:r>
              <a:rPr lang="hu-HU" sz="2000" dirty="0">
                <a:solidFill>
                  <a:schemeClr val="bg1"/>
                </a:solidFill>
              </a:rPr>
              <a:t> AO </a:t>
            </a:r>
            <a:r>
              <a:rPr lang="hu-HU" sz="2000" dirty="0" err="1">
                <a:solidFill>
                  <a:schemeClr val="bg1"/>
                </a:solidFill>
              </a:rPr>
              <a:t>approval</a:t>
            </a:r>
            <a:r>
              <a:rPr lang="hu-HU" sz="2000" dirty="0">
                <a:solidFill>
                  <a:schemeClr val="bg1"/>
                </a:solidFill>
              </a:rPr>
              <a:t> </a:t>
            </a:r>
            <a:r>
              <a:rPr lang="hu-HU" sz="2000" dirty="0" err="1">
                <a:solidFill>
                  <a:schemeClr val="bg1"/>
                </a:solidFill>
              </a:rPr>
              <a:t>within</a:t>
            </a:r>
            <a:r>
              <a:rPr lang="hu-HU" sz="2000" dirty="0">
                <a:solidFill>
                  <a:schemeClr val="bg1"/>
                </a:solidFill>
              </a:rPr>
              <a:t> an </a:t>
            </a:r>
            <a:r>
              <a:rPr lang="hu-HU" sz="2000" dirty="0" err="1">
                <a:solidFill>
                  <a:schemeClr val="bg1"/>
                </a:solidFill>
              </a:rPr>
              <a:t>hour</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2210546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DC44D-6798-4874-9838-5BFD705BBF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21829"/>
            <a:ext cx="12192000" cy="6414341"/>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43</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Creating a social network based on the event log</a:t>
            </a:r>
          </a:p>
        </p:txBody>
      </p:sp>
      <p:sp>
        <p:nvSpPr>
          <p:cNvPr id="12" name="Rounded Rectangular Callout 15">
            <a:extLst>
              <a:ext uri="{FF2B5EF4-FFF2-40B4-BE49-F238E27FC236}">
                <a16:creationId xmlns:a16="http://schemas.microsoft.com/office/drawing/2014/main" id="{630549CE-5C76-4883-AAE3-65FC9B58AB75}"/>
              </a:ext>
            </a:extLst>
          </p:cNvPr>
          <p:cNvSpPr/>
          <p:nvPr/>
        </p:nvSpPr>
        <p:spPr>
          <a:xfrm>
            <a:off x="204870" y="3888485"/>
            <a:ext cx="5410118" cy="2534457"/>
          </a:xfrm>
          <a:prstGeom prst="wedgeRoundRectCallout">
            <a:avLst>
              <a:gd name="adj1" fmla="val 67767"/>
              <a:gd name="adj2" fmla="val -3132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ProM</a:t>
            </a:r>
            <a:r>
              <a:rPr lang="hu-HU" sz="2000" dirty="0">
                <a:solidFill>
                  <a:schemeClr val="bg1"/>
                </a:solidFill>
              </a:rPr>
              <a:t> is a </a:t>
            </a:r>
            <a:r>
              <a:rPr lang="hu-HU" sz="2000" dirty="0" err="1">
                <a:solidFill>
                  <a:schemeClr val="bg1"/>
                </a:solidFill>
              </a:rPr>
              <a:t>framework</a:t>
            </a:r>
            <a:r>
              <a:rPr lang="hu-HU" sz="2000" dirty="0">
                <a:solidFill>
                  <a:schemeClr val="bg1"/>
                </a:solidFill>
              </a:rPr>
              <a:t> </a:t>
            </a:r>
            <a:r>
              <a:rPr lang="hu-HU" sz="2000" dirty="0" err="1">
                <a:solidFill>
                  <a:schemeClr val="bg1"/>
                </a:solidFill>
              </a:rPr>
              <a:t>with</a:t>
            </a:r>
            <a:r>
              <a:rPr lang="hu-HU" sz="2000" dirty="0">
                <a:solidFill>
                  <a:schemeClr val="bg1"/>
                </a:solidFill>
              </a:rPr>
              <a:t> a </a:t>
            </a:r>
            <a:r>
              <a:rPr lang="hu-HU" sz="2000" dirty="0" err="1">
                <a:solidFill>
                  <a:schemeClr val="bg1"/>
                </a:solidFill>
              </a:rPr>
              <a:t>large</a:t>
            </a:r>
            <a:r>
              <a:rPr lang="hu-HU" sz="2000" dirty="0">
                <a:solidFill>
                  <a:schemeClr val="bg1"/>
                </a:solidFill>
              </a:rPr>
              <a:t> </a:t>
            </a:r>
            <a:r>
              <a:rPr lang="hu-HU" sz="2000" dirty="0" err="1">
                <a:solidFill>
                  <a:schemeClr val="bg1"/>
                </a:solidFill>
              </a:rPr>
              <a:t>number</a:t>
            </a:r>
            <a:r>
              <a:rPr lang="hu-HU" sz="2000" dirty="0">
                <a:solidFill>
                  <a:schemeClr val="bg1"/>
                </a:solidFill>
              </a:rPr>
              <a:t> of </a:t>
            </a:r>
            <a:r>
              <a:rPr lang="hu-HU" sz="2000" dirty="0" err="1">
                <a:solidFill>
                  <a:schemeClr val="bg1"/>
                </a:solidFill>
              </a:rPr>
              <a:t>plugins</a:t>
            </a:r>
            <a:r>
              <a:rPr lang="hu-HU" sz="2000" dirty="0">
                <a:solidFill>
                  <a:schemeClr val="bg1"/>
                </a:solidFill>
              </a:rPr>
              <a:t>. A </a:t>
            </a:r>
            <a:r>
              <a:rPr lang="hu-HU" sz="2000" dirty="0" err="1">
                <a:solidFill>
                  <a:schemeClr val="bg1"/>
                </a:solidFill>
              </a:rPr>
              <a:t>social</a:t>
            </a:r>
            <a:r>
              <a:rPr lang="hu-HU" sz="2000" dirty="0">
                <a:solidFill>
                  <a:schemeClr val="bg1"/>
                </a:solidFill>
              </a:rPr>
              <a:t> </a:t>
            </a:r>
            <a:r>
              <a:rPr lang="hu-HU" sz="2000" dirty="0" err="1">
                <a:solidFill>
                  <a:schemeClr val="bg1"/>
                </a:solidFill>
              </a:rPr>
              <a:t>network</a:t>
            </a:r>
            <a:r>
              <a:rPr lang="hu-HU" sz="2000" dirty="0">
                <a:solidFill>
                  <a:schemeClr val="bg1"/>
                </a:solidFill>
              </a:rPr>
              <a:t> </a:t>
            </a:r>
            <a:r>
              <a:rPr lang="hu-HU" sz="2000" dirty="0" err="1">
                <a:solidFill>
                  <a:schemeClr val="bg1"/>
                </a:solidFill>
              </a:rPr>
              <a:t>graph</a:t>
            </a:r>
            <a:r>
              <a:rPr lang="hu-HU" sz="2000" dirty="0">
                <a:solidFill>
                  <a:schemeClr val="bg1"/>
                </a:solidFill>
              </a:rPr>
              <a:t> is </a:t>
            </a:r>
            <a:r>
              <a:rPr lang="hu-HU" sz="2000" dirty="0" err="1">
                <a:solidFill>
                  <a:schemeClr val="bg1"/>
                </a:solidFill>
              </a:rPr>
              <a:t>just</a:t>
            </a:r>
            <a:r>
              <a:rPr lang="hu-HU" sz="2000" dirty="0">
                <a:solidFill>
                  <a:schemeClr val="bg1"/>
                </a:solidFill>
              </a:rPr>
              <a:t> </a:t>
            </a:r>
            <a:r>
              <a:rPr lang="hu-HU" sz="2000" dirty="0" err="1">
                <a:solidFill>
                  <a:schemeClr val="bg1"/>
                </a:solidFill>
              </a:rPr>
              <a:t>another</a:t>
            </a:r>
            <a:r>
              <a:rPr lang="hu-HU" sz="2000" dirty="0">
                <a:solidFill>
                  <a:schemeClr val="bg1"/>
                </a:solidFill>
              </a:rPr>
              <a:t> </a:t>
            </a:r>
            <a:r>
              <a:rPr lang="hu-HU" sz="2000" dirty="0" err="1">
                <a:solidFill>
                  <a:schemeClr val="bg1"/>
                </a:solidFill>
              </a:rPr>
              <a:t>representation</a:t>
            </a:r>
            <a:r>
              <a:rPr lang="hu-HU" sz="2000" dirty="0">
                <a:solidFill>
                  <a:schemeClr val="bg1"/>
                </a:solidFill>
              </a:rPr>
              <a:t> of </a:t>
            </a:r>
            <a:r>
              <a:rPr lang="hu-HU" sz="2000" dirty="0" err="1">
                <a:solidFill>
                  <a:schemeClr val="bg1"/>
                </a:solidFill>
              </a:rPr>
              <a:t>the</a:t>
            </a:r>
            <a:r>
              <a:rPr lang="hu-HU" sz="2000" dirty="0">
                <a:solidFill>
                  <a:schemeClr val="bg1"/>
                </a:solidFill>
              </a:rPr>
              <a:t> </a:t>
            </a:r>
            <a:r>
              <a:rPr lang="hu-HU" sz="2000" dirty="0" err="1">
                <a:solidFill>
                  <a:schemeClr val="bg1"/>
                </a:solidFill>
              </a:rPr>
              <a:t>same</a:t>
            </a:r>
            <a:r>
              <a:rPr lang="hu-HU" sz="2000" dirty="0">
                <a:solidFill>
                  <a:schemeClr val="bg1"/>
                </a:solidFill>
              </a:rPr>
              <a:t> </a:t>
            </a:r>
            <a:r>
              <a:rPr lang="hu-HU" sz="2000" dirty="0" err="1">
                <a:solidFill>
                  <a:schemeClr val="bg1"/>
                </a:solidFill>
              </a:rPr>
              <a:t>data</a:t>
            </a:r>
            <a:r>
              <a:rPr lang="hu-HU" sz="2000" dirty="0">
                <a:solidFill>
                  <a:schemeClr val="bg1"/>
                </a:solidFill>
              </a:rPr>
              <a:t>. In a </a:t>
            </a:r>
            <a:r>
              <a:rPr lang="hu-HU" sz="2000" dirty="0" err="1">
                <a:solidFill>
                  <a:schemeClr val="bg1"/>
                </a:solidFill>
              </a:rPr>
              <a:t>conformance</a:t>
            </a:r>
            <a:r>
              <a:rPr lang="hu-HU" sz="2000" dirty="0">
                <a:solidFill>
                  <a:schemeClr val="bg1"/>
                </a:solidFill>
              </a:rPr>
              <a:t> </a:t>
            </a:r>
            <a:r>
              <a:rPr lang="hu-HU" sz="2000" dirty="0" err="1">
                <a:solidFill>
                  <a:schemeClr val="bg1"/>
                </a:solidFill>
              </a:rPr>
              <a:t>checking</a:t>
            </a:r>
            <a:r>
              <a:rPr lang="hu-HU" sz="2000" dirty="0">
                <a:solidFill>
                  <a:schemeClr val="bg1"/>
                </a:solidFill>
              </a:rPr>
              <a:t> context, </a:t>
            </a:r>
            <a:r>
              <a:rPr lang="hu-HU" sz="2000" dirty="0" err="1">
                <a:solidFill>
                  <a:schemeClr val="bg1"/>
                </a:solidFill>
              </a:rPr>
              <a:t>it</a:t>
            </a:r>
            <a:r>
              <a:rPr lang="hu-HU" sz="2000" dirty="0">
                <a:solidFill>
                  <a:schemeClr val="bg1"/>
                </a:solidFill>
              </a:rPr>
              <a:t> is </a:t>
            </a:r>
            <a:r>
              <a:rPr lang="hu-HU" sz="2000" dirty="0" err="1">
                <a:solidFill>
                  <a:schemeClr val="bg1"/>
                </a:solidFill>
              </a:rPr>
              <a:t>very</a:t>
            </a:r>
            <a:r>
              <a:rPr lang="hu-HU" sz="2000" dirty="0">
                <a:solidFill>
                  <a:schemeClr val="bg1"/>
                </a:solidFill>
              </a:rPr>
              <a:t> </a:t>
            </a:r>
            <a:r>
              <a:rPr lang="hu-HU" sz="2000" dirty="0" err="1">
                <a:solidFill>
                  <a:schemeClr val="bg1"/>
                </a:solidFill>
              </a:rPr>
              <a:t>useful</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examine</a:t>
            </a:r>
            <a:r>
              <a:rPr lang="hu-HU" sz="2000" dirty="0">
                <a:solidFill>
                  <a:schemeClr val="bg1"/>
                </a:solidFill>
              </a:rPr>
              <a:t> </a:t>
            </a:r>
            <a:r>
              <a:rPr lang="hu-HU" sz="2000" dirty="0" err="1">
                <a:solidFill>
                  <a:schemeClr val="bg1"/>
                </a:solidFill>
              </a:rPr>
              <a:t>links</a:t>
            </a:r>
            <a:r>
              <a:rPr lang="hu-HU" sz="2000" dirty="0">
                <a:solidFill>
                  <a:schemeClr val="bg1"/>
                </a:solidFill>
              </a:rPr>
              <a:t> </a:t>
            </a:r>
            <a:r>
              <a:rPr lang="hu-HU" sz="2000" dirty="0" err="1">
                <a:solidFill>
                  <a:schemeClr val="bg1"/>
                </a:solidFill>
              </a:rPr>
              <a:t>within</a:t>
            </a:r>
            <a:r>
              <a:rPr lang="hu-HU" sz="2000" dirty="0">
                <a:solidFill>
                  <a:schemeClr val="bg1"/>
                </a:solidFill>
              </a:rPr>
              <a:t> „</a:t>
            </a:r>
            <a:r>
              <a:rPr lang="hu-HU" sz="2000" dirty="0" err="1">
                <a:solidFill>
                  <a:schemeClr val="bg1"/>
                </a:solidFill>
              </a:rPr>
              <a:t>populations</a:t>
            </a:r>
            <a:r>
              <a:rPr lang="hu-HU" sz="2000" dirty="0">
                <a:solidFill>
                  <a:schemeClr val="bg1"/>
                </a:solidFill>
              </a:rPr>
              <a:t> of interest” </a:t>
            </a:r>
            <a:r>
              <a:rPr lang="hu-HU" sz="2000" dirty="0" err="1">
                <a:solidFill>
                  <a:schemeClr val="bg1"/>
                </a:solidFill>
              </a:rPr>
              <a:t>that</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isolate</a:t>
            </a:r>
            <a:r>
              <a:rPr lang="hu-HU" sz="2000" dirty="0">
                <a:solidFill>
                  <a:schemeClr val="bg1"/>
                </a:solidFill>
              </a:rPr>
              <a:t> </a:t>
            </a:r>
            <a:r>
              <a:rPr lang="hu-HU" sz="2000" dirty="0" err="1">
                <a:solidFill>
                  <a:schemeClr val="bg1"/>
                </a:solidFill>
              </a:rPr>
              <a:t>from</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full</a:t>
            </a:r>
            <a:r>
              <a:rPr lang="hu-HU" sz="2000" dirty="0">
                <a:solidFill>
                  <a:schemeClr val="bg1"/>
                </a:solidFill>
              </a:rPr>
              <a:t> </a:t>
            </a:r>
            <a:r>
              <a:rPr lang="hu-HU" sz="2000" dirty="0" err="1">
                <a:solidFill>
                  <a:schemeClr val="bg1"/>
                </a:solidFill>
              </a:rPr>
              <a:t>population</a:t>
            </a:r>
            <a:r>
              <a:rPr lang="hu-HU" sz="2000" dirty="0">
                <a:solidFill>
                  <a:schemeClr val="bg1"/>
                </a:solidFill>
              </a:rPr>
              <a:t> </a:t>
            </a:r>
            <a:endParaRPr lang="en-GB" sz="2000" dirty="0">
              <a:solidFill>
                <a:schemeClr val="bg1"/>
              </a:solidFill>
            </a:endParaRPr>
          </a:p>
        </p:txBody>
      </p:sp>
    </p:spTree>
    <p:extLst>
      <p:ext uri="{BB962C8B-B14F-4D97-AF65-F5344CB8AC3E}">
        <p14:creationId xmlns:p14="http://schemas.microsoft.com/office/powerpoint/2010/main" val="366934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44</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Import/conversion settings are important!!!</a:t>
            </a:r>
          </a:p>
        </p:txBody>
      </p:sp>
      <p:pic>
        <p:nvPicPr>
          <p:cNvPr id="5" name="Picture 4">
            <a:extLst>
              <a:ext uri="{FF2B5EF4-FFF2-40B4-BE49-F238E27FC236}">
                <a16:creationId xmlns:a16="http://schemas.microsoft.com/office/drawing/2014/main" id="{F9F73B10-7184-4B04-B38A-A1B0483F78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400" y="959197"/>
            <a:ext cx="9091538" cy="5619134"/>
          </a:xfrm>
          <a:prstGeom prst="rect">
            <a:avLst/>
          </a:prstGeom>
        </p:spPr>
      </p:pic>
      <p:pic>
        <p:nvPicPr>
          <p:cNvPr id="8" name="Picture 7">
            <a:extLst>
              <a:ext uri="{FF2B5EF4-FFF2-40B4-BE49-F238E27FC236}">
                <a16:creationId xmlns:a16="http://schemas.microsoft.com/office/drawing/2014/main" id="{11FC5E25-AF2B-47CB-BE37-628805C43B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4663" y="3396312"/>
            <a:ext cx="4805362" cy="3278630"/>
          </a:xfrm>
          <a:prstGeom prst="rect">
            <a:avLst/>
          </a:prstGeom>
        </p:spPr>
      </p:pic>
      <p:sp>
        <p:nvSpPr>
          <p:cNvPr id="6" name="Rounded Rectangular Callout 15">
            <a:extLst>
              <a:ext uri="{FF2B5EF4-FFF2-40B4-BE49-F238E27FC236}">
                <a16:creationId xmlns:a16="http://schemas.microsoft.com/office/drawing/2014/main" id="{495B8B69-67FE-430E-9F11-3EBAB4DC94ED}"/>
              </a:ext>
            </a:extLst>
          </p:cNvPr>
          <p:cNvSpPr/>
          <p:nvPr/>
        </p:nvSpPr>
        <p:spPr>
          <a:xfrm>
            <a:off x="0" y="1671638"/>
            <a:ext cx="3638468" cy="1885950"/>
          </a:xfrm>
          <a:prstGeom prst="wedgeRoundRectCallout">
            <a:avLst>
              <a:gd name="adj1" fmla="val 32748"/>
              <a:gd name="adj2" fmla="val 14334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You</a:t>
            </a:r>
            <a:r>
              <a:rPr lang="hu-HU" sz="2000" dirty="0">
                <a:solidFill>
                  <a:schemeClr val="bg1"/>
                </a:solidFill>
              </a:rPr>
              <a:t> </a:t>
            </a:r>
            <a:r>
              <a:rPr lang="hu-HU" sz="2000" dirty="0" err="1">
                <a:solidFill>
                  <a:schemeClr val="bg1"/>
                </a:solidFill>
              </a:rPr>
              <a:t>need</a:t>
            </a:r>
            <a:r>
              <a:rPr lang="hu-HU" sz="2000" dirty="0">
                <a:solidFill>
                  <a:schemeClr val="bg1"/>
                </a:solidFill>
              </a:rPr>
              <a:t> </a:t>
            </a:r>
            <a:r>
              <a:rPr lang="hu-HU" sz="2000" dirty="0" err="1">
                <a:solidFill>
                  <a:schemeClr val="bg1"/>
                </a:solidFill>
              </a:rPr>
              <a:t>to</a:t>
            </a:r>
            <a:r>
              <a:rPr lang="hu-HU" sz="2000" dirty="0">
                <a:solidFill>
                  <a:schemeClr val="bg1"/>
                </a:solidFill>
              </a:rPr>
              <a:t> </a:t>
            </a:r>
            <a:r>
              <a:rPr lang="hu-HU" sz="2000" dirty="0" err="1">
                <a:solidFill>
                  <a:schemeClr val="bg1"/>
                </a:solidFill>
              </a:rPr>
              <a:t>specify</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column</a:t>
            </a:r>
            <a:r>
              <a:rPr lang="hu-HU" sz="2000" dirty="0">
                <a:solidFill>
                  <a:schemeClr val="bg1"/>
                </a:solidFill>
              </a:rPr>
              <a:t> </a:t>
            </a:r>
            <a:r>
              <a:rPr lang="hu-HU" sz="2000" dirty="0" err="1">
                <a:solidFill>
                  <a:schemeClr val="bg1"/>
                </a:solidFill>
              </a:rPr>
              <a:t>containing</a:t>
            </a:r>
            <a:r>
              <a:rPr lang="hu-HU" sz="2000" dirty="0">
                <a:solidFill>
                  <a:schemeClr val="bg1"/>
                </a:solidFill>
              </a:rPr>
              <a:t> </a:t>
            </a:r>
            <a:r>
              <a:rPr lang="hu-HU" sz="2000" dirty="0" err="1">
                <a:solidFill>
                  <a:schemeClr val="bg1"/>
                </a:solidFill>
              </a:rPr>
              <a:t>person</a:t>
            </a:r>
            <a:r>
              <a:rPr lang="hu-HU" sz="2000" dirty="0">
                <a:solidFill>
                  <a:schemeClr val="bg1"/>
                </a:solidFill>
              </a:rPr>
              <a:t> </a:t>
            </a:r>
            <a:r>
              <a:rPr lang="hu-HU" sz="2000" dirty="0" err="1">
                <a:solidFill>
                  <a:schemeClr val="bg1"/>
                </a:solidFill>
              </a:rPr>
              <a:t>names</a:t>
            </a:r>
            <a:r>
              <a:rPr lang="hu-HU" sz="2000" dirty="0">
                <a:solidFill>
                  <a:schemeClr val="bg1"/>
                </a:solidFill>
              </a:rPr>
              <a:t> </a:t>
            </a:r>
            <a:r>
              <a:rPr lang="hu-HU" sz="2000" dirty="0" err="1">
                <a:solidFill>
                  <a:schemeClr val="bg1"/>
                </a:solidFill>
              </a:rPr>
              <a:t>or</a:t>
            </a:r>
            <a:r>
              <a:rPr lang="hu-HU" sz="2000" dirty="0">
                <a:solidFill>
                  <a:schemeClr val="bg1"/>
                </a:solidFill>
              </a:rPr>
              <a:t> </a:t>
            </a:r>
            <a:r>
              <a:rPr lang="hu-HU" sz="2000" dirty="0" err="1">
                <a:solidFill>
                  <a:schemeClr val="bg1"/>
                </a:solidFill>
              </a:rPr>
              <a:t>users</a:t>
            </a:r>
            <a:r>
              <a:rPr lang="hu-HU" sz="2000" dirty="0">
                <a:solidFill>
                  <a:schemeClr val="bg1"/>
                </a:solidFill>
              </a:rPr>
              <a:t> </a:t>
            </a:r>
            <a:r>
              <a:rPr lang="hu-HU" sz="2000" dirty="0" err="1">
                <a:solidFill>
                  <a:schemeClr val="bg1"/>
                </a:solidFill>
              </a:rPr>
              <a:t>at</a:t>
            </a:r>
            <a:r>
              <a:rPr lang="hu-HU" sz="2000" dirty="0">
                <a:solidFill>
                  <a:schemeClr val="bg1"/>
                </a:solidFill>
              </a:rPr>
              <a:t> conversion </a:t>
            </a:r>
            <a:r>
              <a:rPr lang="hu-HU" sz="2000" dirty="0" err="1">
                <a:solidFill>
                  <a:schemeClr val="bg1"/>
                </a:solidFill>
              </a:rPr>
              <a:t>time</a:t>
            </a:r>
            <a:r>
              <a:rPr lang="hu-HU" sz="2000" dirty="0">
                <a:solidFill>
                  <a:schemeClr val="bg1"/>
                </a:solidFill>
              </a:rPr>
              <a:t> </a:t>
            </a:r>
            <a:r>
              <a:rPr lang="hu-HU" sz="2000" dirty="0" err="1">
                <a:solidFill>
                  <a:schemeClr val="bg1"/>
                </a:solidFill>
              </a:rPr>
              <a:t>by</a:t>
            </a:r>
            <a:r>
              <a:rPr lang="hu-HU" sz="2000" dirty="0">
                <a:solidFill>
                  <a:schemeClr val="bg1"/>
                </a:solidFill>
              </a:rPr>
              <a:t> </a:t>
            </a:r>
            <a:r>
              <a:rPr lang="hu-HU" sz="2000" dirty="0" err="1">
                <a:solidFill>
                  <a:schemeClr val="bg1"/>
                </a:solidFill>
              </a:rPr>
              <a:t>cicking</a:t>
            </a:r>
            <a:r>
              <a:rPr lang="hu-HU" sz="2000" dirty="0">
                <a:solidFill>
                  <a:schemeClr val="bg1"/>
                </a:solidFill>
              </a:rPr>
              <a:t> </a:t>
            </a:r>
            <a:r>
              <a:rPr lang="hu-HU" sz="2000" dirty="0" err="1">
                <a:solidFill>
                  <a:schemeClr val="bg1"/>
                </a:solidFill>
              </a:rPr>
              <a:t>on</a:t>
            </a:r>
            <a:r>
              <a:rPr lang="hu-HU" sz="2000" dirty="0">
                <a:solidFill>
                  <a:schemeClr val="bg1"/>
                </a:solidFill>
              </a:rPr>
              <a:t> Show </a:t>
            </a:r>
            <a:r>
              <a:rPr lang="hu-HU" sz="2000" dirty="0" err="1">
                <a:solidFill>
                  <a:schemeClr val="bg1"/>
                </a:solidFill>
              </a:rPr>
              <a:t>Expert</a:t>
            </a:r>
            <a:r>
              <a:rPr lang="hu-HU" sz="2000" dirty="0">
                <a:solidFill>
                  <a:schemeClr val="bg1"/>
                </a:solidFill>
              </a:rPr>
              <a:t> </a:t>
            </a:r>
            <a:r>
              <a:rPr lang="hu-HU" sz="2000" dirty="0" err="1">
                <a:solidFill>
                  <a:schemeClr val="bg1"/>
                </a:solidFill>
              </a:rPr>
              <a:t>Configuration</a:t>
            </a:r>
            <a:r>
              <a:rPr lang="hu-HU" sz="2000" dirty="0">
                <a:solidFill>
                  <a:schemeClr val="bg1"/>
                </a:solidFill>
              </a:rPr>
              <a:t> and </a:t>
            </a:r>
            <a:r>
              <a:rPr lang="hu-HU" sz="2000" dirty="0" err="1">
                <a:solidFill>
                  <a:schemeClr val="bg1"/>
                </a:solidFill>
              </a:rPr>
              <a:t>choose</a:t>
            </a:r>
            <a:r>
              <a:rPr lang="hu-HU" sz="2000" dirty="0">
                <a:solidFill>
                  <a:schemeClr val="bg1"/>
                </a:solidFill>
              </a:rPr>
              <a:t> „</a:t>
            </a:r>
            <a:r>
              <a:rPr lang="hu-HU" sz="2000" dirty="0" err="1">
                <a:solidFill>
                  <a:schemeClr val="bg1"/>
                </a:solidFill>
              </a:rPr>
              <a:t>org:resource</a:t>
            </a:r>
            <a:r>
              <a:rPr lang="hu-HU" sz="2000" dirty="0">
                <a:solidFill>
                  <a:schemeClr val="bg1"/>
                </a:solidFill>
              </a:rPr>
              <a:t>”</a:t>
            </a:r>
            <a:endParaRPr lang="en-GB" sz="2000" dirty="0">
              <a:solidFill>
                <a:schemeClr val="bg1"/>
              </a:solidFill>
            </a:endParaRPr>
          </a:p>
        </p:txBody>
      </p:sp>
      <p:sp>
        <p:nvSpPr>
          <p:cNvPr id="9" name="Rounded Rectangular Callout 15">
            <a:extLst>
              <a:ext uri="{FF2B5EF4-FFF2-40B4-BE49-F238E27FC236}">
                <a16:creationId xmlns:a16="http://schemas.microsoft.com/office/drawing/2014/main" id="{55424712-0287-4BCC-8F18-838861BB4B36}"/>
              </a:ext>
            </a:extLst>
          </p:cNvPr>
          <p:cNvSpPr/>
          <p:nvPr/>
        </p:nvSpPr>
        <p:spPr>
          <a:xfrm>
            <a:off x="7115014" y="2437448"/>
            <a:ext cx="3638468" cy="1497902"/>
          </a:xfrm>
          <a:prstGeom prst="wedgeRoundRectCallout">
            <a:avLst>
              <a:gd name="adj1" fmla="val 37068"/>
              <a:gd name="adj2" fmla="val 8229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In </a:t>
            </a:r>
            <a:r>
              <a:rPr lang="hu-HU" sz="2000" dirty="0" err="1">
                <a:solidFill>
                  <a:schemeClr val="bg1"/>
                </a:solidFill>
              </a:rPr>
              <a:t>ProM</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have</a:t>
            </a:r>
            <a:r>
              <a:rPr lang="hu-HU" sz="2000" dirty="0">
                <a:solidFill>
                  <a:schemeClr val="bg1"/>
                </a:solidFill>
              </a:rPr>
              <a:t> </a:t>
            </a:r>
            <a:r>
              <a:rPr lang="hu-HU" sz="2000" dirty="0" err="1">
                <a:solidFill>
                  <a:schemeClr val="bg1"/>
                </a:solidFill>
              </a:rPr>
              <a:t>to</a:t>
            </a:r>
            <a:r>
              <a:rPr lang="hu-HU" sz="2000" dirty="0">
                <a:solidFill>
                  <a:schemeClr val="bg1"/>
                </a:solidFill>
              </a:rPr>
              <a:t> import </a:t>
            </a:r>
            <a:r>
              <a:rPr lang="hu-HU" sz="2000" dirty="0" err="1">
                <a:solidFill>
                  <a:schemeClr val="bg1"/>
                </a:solidFill>
              </a:rPr>
              <a:t>the</a:t>
            </a:r>
            <a:r>
              <a:rPr lang="hu-HU" sz="2000" dirty="0">
                <a:solidFill>
                  <a:schemeClr val="bg1"/>
                </a:solidFill>
              </a:rPr>
              <a:t> .</a:t>
            </a:r>
            <a:r>
              <a:rPr lang="hu-HU" sz="2000" dirty="0" err="1">
                <a:solidFill>
                  <a:schemeClr val="bg1"/>
                </a:solidFill>
              </a:rPr>
              <a:t>csv</a:t>
            </a:r>
            <a:r>
              <a:rPr lang="hu-HU" sz="2000" dirty="0">
                <a:solidFill>
                  <a:schemeClr val="bg1"/>
                </a:solidFill>
              </a:rPr>
              <a:t> file </a:t>
            </a:r>
            <a:r>
              <a:rPr lang="hu-HU" sz="2000" dirty="0" err="1">
                <a:solidFill>
                  <a:schemeClr val="bg1"/>
                </a:solidFill>
              </a:rPr>
              <a:t>first</a:t>
            </a:r>
            <a:r>
              <a:rPr lang="hu-HU" sz="2000" dirty="0">
                <a:solidFill>
                  <a:schemeClr val="bg1"/>
                </a:solidFill>
              </a:rPr>
              <a:t>, and </a:t>
            </a:r>
            <a:r>
              <a:rPr lang="hu-HU" sz="2000" dirty="0" err="1">
                <a:solidFill>
                  <a:schemeClr val="bg1"/>
                </a:solidFill>
              </a:rPr>
              <a:t>then</a:t>
            </a:r>
            <a:r>
              <a:rPr lang="hu-HU" sz="2000" dirty="0">
                <a:solidFill>
                  <a:schemeClr val="bg1"/>
                </a:solidFill>
              </a:rPr>
              <a:t> convert </a:t>
            </a:r>
            <a:r>
              <a:rPr lang="hu-HU" sz="2000" dirty="0" err="1">
                <a:solidFill>
                  <a:schemeClr val="bg1"/>
                </a:solidFill>
              </a:rPr>
              <a:t>it</a:t>
            </a:r>
            <a:r>
              <a:rPr lang="hu-HU" sz="2000" dirty="0">
                <a:solidFill>
                  <a:schemeClr val="bg1"/>
                </a:solidFill>
              </a:rPr>
              <a:t> </a:t>
            </a:r>
            <a:r>
              <a:rPr lang="hu-HU" sz="2000" dirty="0" err="1">
                <a:solidFill>
                  <a:schemeClr val="bg1"/>
                </a:solidFill>
              </a:rPr>
              <a:t>into</a:t>
            </a:r>
            <a:r>
              <a:rPr lang="hu-HU" sz="2000" dirty="0">
                <a:solidFill>
                  <a:schemeClr val="bg1"/>
                </a:solidFill>
              </a:rPr>
              <a:t> an </a:t>
            </a:r>
            <a:r>
              <a:rPr lang="hu-HU" sz="2000" dirty="0" err="1">
                <a:solidFill>
                  <a:schemeClr val="bg1"/>
                </a:solidFill>
              </a:rPr>
              <a:t>event</a:t>
            </a:r>
            <a:r>
              <a:rPr lang="hu-HU" sz="2000" dirty="0">
                <a:solidFill>
                  <a:schemeClr val="bg1"/>
                </a:solidFill>
              </a:rPr>
              <a:t> log file!</a:t>
            </a:r>
            <a:endParaRPr lang="en-GB" sz="2000" dirty="0">
              <a:solidFill>
                <a:schemeClr val="bg1"/>
              </a:solidFill>
            </a:endParaRPr>
          </a:p>
        </p:txBody>
      </p:sp>
    </p:spTree>
    <p:extLst>
      <p:ext uri="{BB962C8B-B14F-4D97-AF65-F5344CB8AC3E}">
        <p14:creationId xmlns:p14="http://schemas.microsoft.com/office/powerpoint/2010/main" val="3961601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DC0176-B5F1-4A53-8557-23ADF4914C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1025" y="908720"/>
            <a:ext cx="11029950" cy="5876925"/>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45</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Creating a social network based on the event log</a:t>
            </a:r>
          </a:p>
        </p:txBody>
      </p:sp>
      <p:sp>
        <p:nvSpPr>
          <p:cNvPr id="6" name="Rounded Rectangular Callout 15">
            <a:extLst>
              <a:ext uri="{FF2B5EF4-FFF2-40B4-BE49-F238E27FC236}">
                <a16:creationId xmlns:a16="http://schemas.microsoft.com/office/drawing/2014/main" id="{0278A820-A1D7-42DD-9D39-8C2A3CBE97BA}"/>
              </a:ext>
            </a:extLst>
          </p:cNvPr>
          <p:cNvSpPr/>
          <p:nvPr/>
        </p:nvSpPr>
        <p:spPr>
          <a:xfrm>
            <a:off x="204870" y="3888486"/>
            <a:ext cx="3476461" cy="1190700"/>
          </a:xfrm>
          <a:prstGeom prst="wedgeRoundRectCallout">
            <a:avLst>
              <a:gd name="adj1" fmla="val 1545"/>
              <a:gd name="adj2" fmla="val -283719"/>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Working</a:t>
            </a:r>
            <a:r>
              <a:rPr lang="hu-HU" sz="2000" dirty="0">
                <a:solidFill>
                  <a:schemeClr val="bg1"/>
                </a:solidFill>
              </a:rPr>
              <a:t> </a:t>
            </a:r>
            <a:r>
              <a:rPr lang="hu-HU" sz="2000" dirty="0" err="1">
                <a:solidFill>
                  <a:schemeClr val="bg1"/>
                </a:solidFill>
              </a:rPr>
              <a:t>together</a:t>
            </a:r>
            <a:r>
              <a:rPr lang="hu-HU" sz="2000" dirty="0">
                <a:solidFill>
                  <a:schemeClr val="bg1"/>
                </a:solidFill>
              </a:rPr>
              <a:t> </a:t>
            </a:r>
            <a:r>
              <a:rPr lang="hu-HU" sz="2000" dirty="0" err="1">
                <a:solidFill>
                  <a:schemeClr val="bg1"/>
                </a:solidFill>
              </a:rPr>
              <a:t>social</a:t>
            </a:r>
            <a:r>
              <a:rPr lang="hu-HU" sz="2000" dirty="0">
                <a:solidFill>
                  <a:schemeClr val="bg1"/>
                </a:solidFill>
              </a:rPr>
              <a:t> </a:t>
            </a:r>
            <a:r>
              <a:rPr lang="hu-HU" sz="2000" dirty="0" err="1">
                <a:solidFill>
                  <a:schemeClr val="bg1"/>
                </a:solidFill>
              </a:rPr>
              <a:t>network</a:t>
            </a:r>
            <a:r>
              <a:rPr lang="hu-HU" sz="2000" dirty="0">
                <a:solidFill>
                  <a:schemeClr val="bg1"/>
                </a:solidFill>
              </a:rPr>
              <a:t> in </a:t>
            </a:r>
            <a:r>
              <a:rPr lang="hu-HU" sz="2000" dirty="0" err="1">
                <a:solidFill>
                  <a:schemeClr val="bg1"/>
                </a:solidFill>
              </a:rPr>
              <a:t>ProM</a:t>
            </a:r>
            <a:r>
              <a:rPr lang="hu-HU" sz="2000" dirty="0">
                <a:solidFill>
                  <a:schemeClr val="bg1"/>
                </a:solidFill>
              </a:rPr>
              <a:t>, </a:t>
            </a:r>
            <a:r>
              <a:rPr lang="hu-HU" sz="2000" dirty="0" err="1">
                <a:solidFill>
                  <a:schemeClr val="bg1"/>
                </a:solidFill>
              </a:rPr>
              <a:t>using</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same</a:t>
            </a:r>
            <a:r>
              <a:rPr lang="hu-HU" sz="2000" dirty="0">
                <a:solidFill>
                  <a:schemeClr val="bg1"/>
                </a:solidFill>
              </a:rPr>
              <a:t> </a:t>
            </a:r>
            <a:r>
              <a:rPr lang="hu-HU" sz="2000" dirty="0" err="1">
                <a:solidFill>
                  <a:schemeClr val="bg1"/>
                </a:solidFill>
              </a:rPr>
              <a:t>agency</a:t>
            </a:r>
            <a:r>
              <a:rPr lang="hu-HU" sz="2000" dirty="0">
                <a:solidFill>
                  <a:schemeClr val="bg1"/>
                </a:solidFill>
              </a:rPr>
              <a:t> </a:t>
            </a:r>
            <a:r>
              <a:rPr lang="hu-HU" sz="2000" dirty="0" err="1">
                <a:solidFill>
                  <a:schemeClr val="bg1"/>
                </a:solidFill>
              </a:rPr>
              <a:t>dataset</a:t>
            </a:r>
            <a:endParaRPr lang="en-GB" sz="2000" dirty="0">
              <a:solidFill>
                <a:schemeClr val="bg1"/>
              </a:solidFill>
            </a:endParaRPr>
          </a:p>
        </p:txBody>
      </p:sp>
      <p:sp>
        <p:nvSpPr>
          <p:cNvPr id="8" name="Rectangle 7">
            <a:extLst>
              <a:ext uri="{FF2B5EF4-FFF2-40B4-BE49-F238E27FC236}">
                <a16:creationId xmlns:a16="http://schemas.microsoft.com/office/drawing/2014/main" id="{0F10818F-64BE-4927-B934-94139376B269}"/>
              </a:ext>
            </a:extLst>
          </p:cNvPr>
          <p:cNvSpPr/>
          <p:nvPr/>
        </p:nvSpPr>
        <p:spPr>
          <a:xfrm>
            <a:off x="9272588" y="1857375"/>
            <a:ext cx="1100137"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7357635-50C2-413F-93B0-4F041507F78E}"/>
              </a:ext>
            </a:extLst>
          </p:cNvPr>
          <p:cNvSpPr/>
          <p:nvPr/>
        </p:nvSpPr>
        <p:spPr>
          <a:xfrm>
            <a:off x="8889206" y="4063958"/>
            <a:ext cx="1100137"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ular Callout 15">
            <a:extLst>
              <a:ext uri="{FF2B5EF4-FFF2-40B4-BE49-F238E27FC236}">
                <a16:creationId xmlns:a16="http://schemas.microsoft.com/office/drawing/2014/main" id="{396FDF12-CA54-4522-BB16-F27BE658CEE0}"/>
              </a:ext>
            </a:extLst>
          </p:cNvPr>
          <p:cNvSpPr/>
          <p:nvPr/>
        </p:nvSpPr>
        <p:spPr>
          <a:xfrm>
            <a:off x="5929312" y="1405194"/>
            <a:ext cx="2328617" cy="904361"/>
          </a:xfrm>
          <a:prstGeom prst="wedgeRoundRectCallout">
            <a:avLst>
              <a:gd name="adj1" fmla="val 110883"/>
              <a:gd name="adj2" fmla="val 3297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Our</a:t>
            </a:r>
            <a:r>
              <a:rPr lang="hu-HU" sz="2000" dirty="0">
                <a:solidFill>
                  <a:schemeClr val="bg1"/>
                </a:solidFill>
              </a:rPr>
              <a:t> </a:t>
            </a:r>
            <a:r>
              <a:rPr lang="hu-HU" sz="2000" dirty="0" err="1">
                <a:solidFill>
                  <a:schemeClr val="bg1"/>
                </a:solidFill>
              </a:rPr>
              <a:t>friend</a:t>
            </a:r>
            <a:r>
              <a:rPr lang="hu-HU" sz="2000" dirty="0">
                <a:solidFill>
                  <a:schemeClr val="bg1"/>
                </a:solidFill>
              </a:rPr>
              <a:t>, Agent27 </a:t>
            </a:r>
            <a:r>
              <a:rPr lang="hu-HU" sz="2000" dirty="0" err="1">
                <a:solidFill>
                  <a:schemeClr val="bg1"/>
                </a:solidFill>
              </a:rPr>
              <a:t>from</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previous</a:t>
            </a:r>
            <a:r>
              <a:rPr lang="hu-HU" sz="2000" dirty="0">
                <a:solidFill>
                  <a:schemeClr val="bg1"/>
                </a:solidFill>
              </a:rPr>
              <a:t> </a:t>
            </a:r>
            <a:r>
              <a:rPr lang="hu-HU" sz="2000" dirty="0" err="1">
                <a:solidFill>
                  <a:schemeClr val="bg1"/>
                </a:solidFill>
              </a:rPr>
              <a:t>exercise</a:t>
            </a:r>
            <a:endParaRPr lang="en-GB" sz="2000" dirty="0">
              <a:solidFill>
                <a:schemeClr val="bg1"/>
              </a:solidFill>
            </a:endParaRPr>
          </a:p>
        </p:txBody>
      </p:sp>
      <p:sp>
        <p:nvSpPr>
          <p:cNvPr id="11" name="Rounded Rectangular Callout 15">
            <a:extLst>
              <a:ext uri="{FF2B5EF4-FFF2-40B4-BE49-F238E27FC236}">
                <a16:creationId xmlns:a16="http://schemas.microsoft.com/office/drawing/2014/main" id="{86E282F7-50F9-4191-8C0D-77761B72B945}"/>
              </a:ext>
            </a:extLst>
          </p:cNvPr>
          <p:cNvSpPr/>
          <p:nvPr/>
        </p:nvSpPr>
        <p:spPr>
          <a:xfrm>
            <a:off x="1000124" y="5495123"/>
            <a:ext cx="6843713" cy="1179819"/>
          </a:xfrm>
          <a:prstGeom prst="wedgeRoundRectCallout">
            <a:avLst>
              <a:gd name="adj1" fmla="val 73782"/>
              <a:gd name="adj2" fmla="val -13127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These</a:t>
            </a:r>
            <a:r>
              <a:rPr lang="hu-HU" sz="2000" dirty="0">
                <a:solidFill>
                  <a:schemeClr val="bg1"/>
                </a:solidFill>
              </a:rPr>
              <a:t> </a:t>
            </a:r>
            <a:r>
              <a:rPr lang="hu-HU" sz="2000" dirty="0" err="1">
                <a:solidFill>
                  <a:schemeClr val="bg1"/>
                </a:solidFill>
              </a:rPr>
              <a:t>might</a:t>
            </a:r>
            <a:r>
              <a:rPr lang="hu-HU" sz="2000" dirty="0">
                <a:solidFill>
                  <a:schemeClr val="bg1"/>
                </a:solidFill>
              </a:rPr>
              <a:t> be </a:t>
            </a:r>
            <a:r>
              <a:rPr lang="hu-HU" sz="2000" dirty="0" err="1">
                <a:solidFill>
                  <a:schemeClr val="bg1"/>
                </a:solidFill>
              </a:rPr>
              <a:t>authorising</a:t>
            </a:r>
            <a:r>
              <a:rPr lang="hu-HU" sz="2000" dirty="0">
                <a:solidFill>
                  <a:schemeClr val="bg1"/>
                </a:solidFill>
              </a:rPr>
              <a:t> </a:t>
            </a:r>
            <a:r>
              <a:rPr lang="hu-HU" sz="2000" dirty="0" err="1">
                <a:solidFill>
                  <a:schemeClr val="bg1"/>
                </a:solidFill>
              </a:rPr>
              <a:t>officers</a:t>
            </a:r>
            <a:r>
              <a:rPr lang="hu-HU" sz="2000" dirty="0">
                <a:solidFill>
                  <a:schemeClr val="bg1"/>
                </a:solidFill>
              </a:rPr>
              <a:t>, </a:t>
            </a:r>
            <a:r>
              <a:rPr lang="hu-HU" sz="2000" dirty="0" err="1">
                <a:solidFill>
                  <a:schemeClr val="bg1"/>
                </a:solidFill>
              </a:rPr>
              <a:t>who</a:t>
            </a:r>
            <a:r>
              <a:rPr lang="hu-HU" sz="2000" dirty="0">
                <a:solidFill>
                  <a:schemeClr val="bg1"/>
                </a:solidFill>
              </a:rPr>
              <a:t> </a:t>
            </a:r>
            <a:r>
              <a:rPr lang="hu-HU" sz="2000" dirty="0" err="1">
                <a:solidFill>
                  <a:schemeClr val="bg1"/>
                </a:solidFill>
              </a:rPr>
              <a:t>act</a:t>
            </a:r>
            <a:r>
              <a:rPr lang="hu-HU" sz="2000" dirty="0">
                <a:solidFill>
                  <a:schemeClr val="bg1"/>
                </a:solidFill>
              </a:rPr>
              <a:t> </a:t>
            </a:r>
            <a:r>
              <a:rPr lang="hu-HU" sz="2000" dirty="0" err="1">
                <a:solidFill>
                  <a:schemeClr val="bg1"/>
                </a:solidFill>
              </a:rPr>
              <a:t>as</a:t>
            </a:r>
            <a:r>
              <a:rPr lang="hu-HU" sz="2000" dirty="0">
                <a:solidFill>
                  <a:schemeClr val="bg1"/>
                </a:solidFill>
              </a:rPr>
              <a:t> </a:t>
            </a:r>
            <a:r>
              <a:rPr lang="hu-HU" sz="2000" dirty="0" err="1">
                <a:solidFill>
                  <a:schemeClr val="bg1"/>
                </a:solidFill>
              </a:rPr>
              <a:t>gateways</a:t>
            </a:r>
            <a:r>
              <a:rPr lang="hu-HU" sz="2000" dirty="0">
                <a:solidFill>
                  <a:schemeClr val="bg1"/>
                </a:solidFill>
              </a:rPr>
              <a:t> </a:t>
            </a:r>
            <a:r>
              <a:rPr lang="hu-HU" sz="2000" dirty="0" err="1">
                <a:solidFill>
                  <a:schemeClr val="bg1"/>
                </a:solidFill>
              </a:rPr>
              <a:t>between</a:t>
            </a:r>
            <a:r>
              <a:rPr lang="hu-HU" sz="2000" dirty="0">
                <a:solidFill>
                  <a:schemeClr val="bg1"/>
                </a:solidFill>
              </a:rPr>
              <a:t> </a:t>
            </a:r>
            <a:r>
              <a:rPr lang="hu-HU" sz="2000" dirty="0" err="1">
                <a:solidFill>
                  <a:schemeClr val="bg1"/>
                </a:solidFill>
              </a:rPr>
              <a:t>normal</a:t>
            </a:r>
            <a:r>
              <a:rPr lang="hu-HU" sz="2000" dirty="0">
                <a:solidFill>
                  <a:schemeClr val="bg1"/>
                </a:solidFill>
              </a:rPr>
              <a:t> </a:t>
            </a:r>
            <a:r>
              <a:rPr lang="hu-HU" sz="2000" dirty="0" err="1">
                <a:solidFill>
                  <a:schemeClr val="bg1"/>
                </a:solidFill>
              </a:rPr>
              <a:t>employees</a:t>
            </a:r>
            <a:r>
              <a:rPr lang="hu-HU" sz="2000" dirty="0">
                <a:solidFill>
                  <a:schemeClr val="bg1"/>
                </a:solidFill>
              </a:rPr>
              <a:t> and </a:t>
            </a:r>
            <a:r>
              <a:rPr lang="hu-HU" sz="2000" dirty="0" err="1">
                <a:solidFill>
                  <a:schemeClr val="bg1"/>
                </a:solidFill>
              </a:rPr>
              <a:t>the</a:t>
            </a:r>
            <a:r>
              <a:rPr lang="hu-HU" sz="2000" dirty="0">
                <a:solidFill>
                  <a:schemeClr val="bg1"/>
                </a:solidFill>
              </a:rPr>
              <a:t> accounting </a:t>
            </a:r>
            <a:r>
              <a:rPr lang="hu-HU" sz="2000" dirty="0" err="1">
                <a:solidFill>
                  <a:schemeClr val="bg1"/>
                </a:solidFill>
              </a:rPr>
              <a:t>system</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transactions</a:t>
            </a:r>
            <a:r>
              <a:rPr lang="hu-HU" sz="2000" dirty="0">
                <a:solidFill>
                  <a:schemeClr val="bg1"/>
                </a:solidFill>
              </a:rPr>
              <a:t> go </a:t>
            </a:r>
            <a:r>
              <a:rPr lang="hu-HU" sz="2000" dirty="0" err="1">
                <a:solidFill>
                  <a:schemeClr val="bg1"/>
                </a:solidFill>
              </a:rPr>
              <a:t>through</a:t>
            </a:r>
            <a:r>
              <a:rPr lang="hu-HU" sz="2000" dirty="0">
                <a:solidFill>
                  <a:schemeClr val="bg1"/>
                </a:solidFill>
              </a:rPr>
              <a:t> </a:t>
            </a:r>
            <a:r>
              <a:rPr lang="hu-HU" sz="2000" dirty="0" err="1">
                <a:solidFill>
                  <a:schemeClr val="bg1"/>
                </a:solidFill>
              </a:rPr>
              <a:t>them</a:t>
            </a:r>
            <a:r>
              <a:rPr lang="hu-HU" sz="2000" dirty="0">
                <a:solidFill>
                  <a:schemeClr val="bg1"/>
                </a:solidFill>
              </a:rPr>
              <a:t> </a:t>
            </a:r>
            <a:r>
              <a:rPr lang="hu-HU" sz="2000" dirty="0" err="1">
                <a:solidFill>
                  <a:schemeClr val="bg1"/>
                </a:solidFill>
              </a:rPr>
              <a:t>for</a:t>
            </a:r>
            <a:r>
              <a:rPr lang="hu-HU" sz="2000" dirty="0">
                <a:solidFill>
                  <a:schemeClr val="bg1"/>
                </a:solidFill>
              </a:rPr>
              <a:t> </a:t>
            </a:r>
            <a:r>
              <a:rPr lang="hu-HU" sz="2000" dirty="0" err="1">
                <a:solidFill>
                  <a:schemeClr val="bg1"/>
                </a:solidFill>
              </a:rPr>
              <a:t>processing</a:t>
            </a:r>
            <a:r>
              <a:rPr lang="hu-HU" sz="2000" dirty="0">
                <a:solidFill>
                  <a:schemeClr val="bg1"/>
                </a:solidFill>
              </a:rPr>
              <a:t>, </a:t>
            </a:r>
            <a:r>
              <a:rPr lang="hu-HU" sz="2000" dirty="0" err="1">
                <a:solidFill>
                  <a:schemeClr val="bg1"/>
                </a:solidFill>
              </a:rPr>
              <a:t>but</a:t>
            </a:r>
            <a:r>
              <a:rPr lang="hu-HU" sz="2000" dirty="0">
                <a:solidFill>
                  <a:schemeClr val="bg1"/>
                </a:solidFill>
              </a:rPr>
              <a:t> </a:t>
            </a:r>
            <a:r>
              <a:rPr lang="hu-HU" sz="2000" dirty="0" err="1">
                <a:solidFill>
                  <a:schemeClr val="bg1"/>
                </a:solidFill>
              </a:rPr>
              <a:t>they</a:t>
            </a:r>
            <a:r>
              <a:rPr lang="hu-HU" sz="2000" dirty="0">
                <a:solidFill>
                  <a:schemeClr val="bg1"/>
                </a:solidFill>
              </a:rPr>
              <a:t> </a:t>
            </a:r>
            <a:r>
              <a:rPr lang="hu-HU" sz="2000" dirty="0" err="1">
                <a:solidFill>
                  <a:schemeClr val="bg1"/>
                </a:solidFill>
              </a:rPr>
              <a:t>don’t</a:t>
            </a:r>
            <a:r>
              <a:rPr lang="hu-HU" sz="2000" dirty="0">
                <a:solidFill>
                  <a:schemeClr val="bg1"/>
                </a:solidFill>
              </a:rPr>
              <a:t> </a:t>
            </a:r>
            <a:r>
              <a:rPr lang="hu-HU" sz="2000" dirty="0" err="1">
                <a:solidFill>
                  <a:schemeClr val="bg1"/>
                </a:solidFill>
              </a:rPr>
              <a:t>otherwise</a:t>
            </a:r>
            <a:r>
              <a:rPr lang="hu-HU" sz="2000" dirty="0">
                <a:solidFill>
                  <a:schemeClr val="bg1"/>
                </a:solidFill>
              </a:rPr>
              <a:t> </a:t>
            </a:r>
            <a:r>
              <a:rPr lang="hu-HU" sz="2000" dirty="0" err="1">
                <a:solidFill>
                  <a:schemeClr val="bg1"/>
                </a:solidFill>
              </a:rPr>
              <a:t>interact</a:t>
            </a:r>
            <a:r>
              <a:rPr lang="hu-HU" sz="2000" dirty="0">
                <a:solidFill>
                  <a:schemeClr val="bg1"/>
                </a:solidFill>
              </a:rPr>
              <a:t> </a:t>
            </a:r>
            <a:r>
              <a:rPr lang="hu-HU" sz="2000" dirty="0" err="1">
                <a:solidFill>
                  <a:schemeClr val="bg1"/>
                </a:solidFill>
              </a:rPr>
              <a:t>with</a:t>
            </a:r>
            <a:r>
              <a:rPr lang="hu-HU" sz="2000" dirty="0">
                <a:solidFill>
                  <a:schemeClr val="bg1"/>
                </a:solidFill>
              </a:rPr>
              <a:t> </a:t>
            </a:r>
            <a:r>
              <a:rPr lang="hu-HU" sz="2000" dirty="0" err="1">
                <a:solidFill>
                  <a:schemeClr val="bg1"/>
                </a:solidFill>
              </a:rPr>
              <a:t>other</a:t>
            </a:r>
            <a:r>
              <a:rPr lang="hu-HU" sz="2000" dirty="0">
                <a:solidFill>
                  <a:schemeClr val="bg1"/>
                </a:solidFill>
              </a:rPr>
              <a:t> </a:t>
            </a:r>
            <a:r>
              <a:rPr lang="hu-HU" sz="2000" dirty="0" err="1">
                <a:solidFill>
                  <a:schemeClr val="bg1"/>
                </a:solidFill>
              </a:rPr>
              <a:t>agents</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412692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C9724D-9389-494F-9A73-6C24FE2838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7275" y="157162"/>
            <a:ext cx="10077450" cy="6543675"/>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46</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Replaying full event log on simplified process model</a:t>
            </a:r>
          </a:p>
        </p:txBody>
      </p:sp>
      <p:sp>
        <p:nvSpPr>
          <p:cNvPr id="6" name="Rounded Rectangular Callout 15">
            <a:extLst>
              <a:ext uri="{FF2B5EF4-FFF2-40B4-BE49-F238E27FC236}">
                <a16:creationId xmlns:a16="http://schemas.microsoft.com/office/drawing/2014/main" id="{495B8B69-67FE-430E-9F11-3EBAB4DC94ED}"/>
              </a:ext>
            </a:extLst>
          </p:cNvPr>
          <p:cNvSpPr/>
          <p:nvPr/>
        </p:nvSpPr>
        <p:spPr>
          <a:xfrm>
            <a:off x="204870" y="3888486"/>
            <a:ext cx="3638468" cy="1497902"/>
          </a:xfrm>
          <a:prstGeom prst="wedgeRoundRectCallout">
            <a:avLst>
              <a:gd name="adj1" fmla="val 19004"/>
              <a:gd name="adj2" fmla="val -14471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First</a:t>
            </a:r>
            <a:r>
              <a:rPr lang="hu-HU" sz="2000" dirty="0">
                <a:solidFill>
                  <a:schemeClr val="bg1"/>
                </a:solidFill>
              </a:rPr>
              <a:t> </a:t>
            </a:r>
            <a:r>
              <a:rPr lang="hu-HU" sz="2000" dirty="0" err="1">
                <a:solidFill>
                  <a:schemeClr val="bg1"/>
                </a:solidFill>
              </a:rPr>
              <a:t>create</a:t>
            </a:r>
            <a:r>
              <a:rPr lang="hu-HU" sz="2000" dirty="0">
                <a:solidFill>
                  <a:schemeClr val="bg1"/>
                </a:solidFill>
              </a:rPr>
              <a:t> a fuzzy </a:t>
            </a:r>
            <a:r>
              <a:rPr lang="hu-HU" sz="2000" dirty="0" err="1">
                <a:solidFill>
                  <a:schemeClr val="bg1"/>
                </a:solidFill>
              </a:rPr>
              <a:t>model</a:t>
            </a:r>
            <a:r>
              <a:rPr lang="hu-HU" sz="2000" dirty="0">
                <a:solidFill>
                  <a:schemeClr val="bg1"/>
                </a:solidFill>
              </a:rPr>
              <a:t> </a:t>
            </a:r>
            <a:r>
              <a:rPr lang="hu-HU" sz="2000" dirty="0" err="1">
                <a:solidFill>
                  <a:schemeClr val="bg1"/>
                </a:solidFill>
              </a:rPr>
              <a:t>based</a:t>
            </a:r>
            <a:r>
              <a:rPr lang="hu-HU" sz="2000" dirty="0">
                <a:solidFill>
                  <a:schemeClr val="bg1"/>
                </a:solidFill>
              </a:rPr>
              <a:t> </a:t>
            </a:r>
            <a:r>
              <a:rPr lang="hu-HU" sz="2000" dirty="0" err="1">
                <a:solidFill>
                  <a:schemeClr val="bg1"/>
                </a:solidFill>
              </a:rPr>
              <a:t>on</a:t>
            </a:r>
            <a:r>
              <a:rPr lang="hu-HU" sz="2000" dirty="0">
                <a:solidFill>
                  <a:schemeClr val="bg1"/>
                </a:solidFill>
              </a:rPr>
              <a:t> </a:t>
            </a:r>
            <a:r>
              <a:rPr lang="hu-HU" sz="2000" dirty="0" err="1">
                <a:solidFill>
                  <a:schemeClr val="bg1"/>
                </a:solidFill>
              </a:rPr>
              <a:t>the</a:t>
            </a:r>
            <a:r>
              <a:rPr lang="hu-HU" sz="2000" dirty="0">
                <a:solidFill>
                  <a:schemeClr val="bg1"/>
                </a:solidFill>
              </a:rPr>
              <a:t> log and export </a:t>
            </a:r>
            <a:r>
              <a:rPr lang="hu-HU" sz="2000" dirty="0" err="1">
                <a:solidFill>
                  <a:schemeClr val="bg1"/>
                </a:solidFill>
              </a:rPr>
              <a:t>it</a:t>
            </a:r>
            <a:r>
              <a:rPr lang="hu-HU" sz="2000" dirty="0">
                <a:solidFill>
                  <a:schemeClr val="bg1"/>
                </a:solidFill>
              </a:rPr>
              <a:t> in </a:t>
            </a:r>
            <a:r>
              <a:rPr lang="hu-HU" sz="2000" dirty="0" err="1">
                <a:solidFill>
                  <a:schemeClr val="bg1"/>
                </a:solidFill>
              </a:rPr>
              <a:t>ProM</a:t>
            </a:r>
            <a:r>
              <a:rPr lang="hu-HU" sz="2000" dirty="0">
                <a:solidFill>
                  <a:schemeClr val="bg1"/>
                </a:solidFill>
              </a:rPr>
              <a:t> (and </a:t>
            </a:r>
            <a:r>
              <a:rPr lang="hu-HU" sz="2000" dirty="0" err="1">
                <a:solidFill>
                  <a:schemeClr val="bg1"/>
                </a:solidFill>
              </a:rPr>
              <a:t>maybe</a:t>
            </a:r>
            <a:r>
              <a:rPr lang="hu-HU" sz="2000" dirty="0">
                <a:solidFill>
                  <a:schemeClr val="bg1"/>
                </a:solidFill>
              </a:rPr>
              <a:t> add </a:t>
            </a:r>
            <a:r>
              <a:rPr lang="hu-HU" sz="2000" dirty="0" err="1">
                <a:solidFill>
                  <a:schemeClr val="bg1"/>
                </a:solidFill>
              </a:rPr>
              <a:t>artificial</a:t>
            </a:r>
            <a:r>
              <a:rPr lang="hu-HU" sz="2000" dirty="0">
                <a:solidFill>
                  <a:schemeClr val="bg1"/>
                </a:solidFill>
              </a:rPr>
              <a:t> start and end </a:t>
            </a:r>
            <a:r>
              <a:rPr lang="hu-HU" sz="2000" dirty="0" err="1">
                <a:solidFill>
                  <a:schemeClr val="bg1"/>
                </a:solidFill>
              </a:rPr>
              <a:t>points</a:t>
            </a:r>
            <a:r>
              <a:rPr lang="hu-HU" sz="2000" dirty="0">
                <a:solidFill>
                  <a:schemeClr val="bg1"/>
                </a:solidFill>
              </a:rPr>
              <a:t>)</a:t>
            </a:r>
            <a:endParaRPr lang="en-GB" sz="2000" dirty="0">
              <a:solidFill>
                <a:schemeClr val="bg1"/>
              </a:solidFill>
            </a:endParaRPr>
          </a:p>
        </p:txBody>
      </p:sp>
      <p:pic>
        <p:nvPicPr>
          <p:cNvPr id="7" name="Picture 6">
            <a:extLst>
              <a:ext uri="{FF2B5EF4-FFF2-40B4-BE49-F238E27FC236}">
                <a16:creationId xmlns:a16="http://schemas.microsoft.com/office/drawing/2014/main" id="{4284BB2C-AA7C-425D-8E13-11B9C9371E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95743" y="2462706"/>
            <a:ext cx="6153068" cy="3903559"/>
          </a:xfrm>
          <a:prstGeom prst="rect">
            <a:avLst/>
          </a:prstGeom>
        </p:spPr>
      </p:pic>
    </p:spTree>
    <p:extLst>
      <p:ext uri="{BB962C8B-B14F-4D97-AF65-F5344CB8AC3E}">
        <p14:creationId xmlns:p14="http://schemas.microsoft.com/office/powerpoint/2010/main" val="424012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47</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Replaying full event log on simplified process model</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7262" y="981075"/>
            <a:ext cx="8677275" cy="4895850"/>
          </a:xfrm>
          <a:prstGeom prst="rect">
            <a:avLst/>
          </a:prstGeom>
        </p:spPr>
      </p:pic>
      <p:sp>
        <p:nvSpPr>
          <p:cNvPr id="6" name="Rounded Rectangular Callout 15">
            <a:extLst>
              <a:ext uri="{FF2B5EF4-FFF2-40B4-BE49-F238E27FC236}">
                <a16:creationId xmlns:a16="http://schemas.microsoft.com/office/drawing/2014/main" id="{495B8B69-67FE-430E-9F11-3EBAB4DC94ED}"/>
              </a:ext>
            </a:extLst>
          </p:cNvPr>
          <p:cNvSpPr/>
          <p:nvPr/>
        </p:nvSpPr>
        <p:spPr>
          <a:xfrm>
            <a:off x="204870" y="3888485"/>
            <a:ext cx="3476461" cy="1988439"/>
          </a:xfrm>
          <a:prstGeom prst="wedgeRoundRectCallout">
            <a:avLst>
              <a:gd name="adj1" fmla="val 84974"/>
              <a:gd name="adj2" fmla="val -98931"/>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Replaying</a:t>
            </a:r>
            <a:r>
              <a:rPr lang="hu-HU" sz="2000" dirty="0">
                <a:solidFill>
                  <a:schemeClr val="bg1"/>
                </a:solidFill>
              </a:rPr>
              <a:t> </a:t>
            </a:r>
            <a:r>
              <a:rPr lang="hu-HU" sz="2000" dirty="0" err="1">
                <a:solidFill>
                  <a:schemeClr val="bg1"/>
                </a:solidFill>
              </a:rPr>
              <a:t>the</a:t>
            </a:r>
            <a:r>
              <a:rPr lang="hu-HU" sz="2000" dirty="0">
                <a:solidFill>
                  <a:schemeClr val="bg1"/>
                </a:solidFill>
              </a:rPr>
              <a:t> </a:t>
            </a:r>
            <a:r>
              <a:rPr lang="hu-HU" sz="2000" dirty="0" err="1">
                <a:solidFill>
                  <a:schemeClr val="bg1"/>
                </a:solidFill>
              </a:rPr>
              <a:t>full</a:t>
            </a:r>
            <a:r>
              <a:rPr lang="hu-HU" sz="2000" dirty="0">
                <a:solidFill>
                  <a:schemeClr val="bg1"/>
                </a:solidFill>
              </a:rPr>
              <a:t> </a:t>
            </a:r>
            <a:r>
              <a:rPr lang="hu-HU" sz="2000" dirty="0" err="1">
                <a:solidFill>
                  <a:schemeClr val="bg1"/>
                </a:solidFill>
              </a:rPr>
              <a:t>event</a:t>
            </a:r>
            <a:r>
              <a:rPr lang="hu-HU" sz="2000" dirty="0">
                <a:solidFill>
                  <a:schemeClr val="bg1"/>
                </a:solidFill>
              </a:rPr>
              <a:t> log </a:t>
            </a:r>
            <a:r>
              <a:rPr lang="hu-HU" sz="2000" dirty="0" err="1">
                <a:solidFill>
                  <a:schemeClr val="bg1"/>
                </a:solidFill>
              </a:rPr>
              <a:t>on</a:t>
            </a:r>
            <a:r>
              <a:rPr lang="hu-HU" sz="2000" dirty="0">
                <a:solidFill>
                  <a:schemeClr val="bg1"/>
                </a:solidFill>
              </a:rPr>
              <a:t> a </a:t>
            </a:r>
            <a:r>
              <a:rPr lang="hu-HU" sz="2000" dirty="0" err="1">
                <a:solidFill>
                  <a:schemeClr val="bg1"/>
                </a:solidFill>
              </a:rPr>
              <a:t>previously</a:t>
            </a:r>
            <a:r>
              <a:rPr lang="hu-HU" sz="2000" dirty="0">
                <a:solidFill>
                  <a:schemeClr val="bg1"/>
                </a:solidFill>
              </a:rPr>
              <a:t> </a:t>
            </a:r>
            <a:r>
              <a:rPr lang="hu-HU" sz="2000" dirty="0" err="1">
                <a:solidFill>
                  <a:schemeClr val="bg1"/>
                </a:solidFill>
              </a:rPr>
              <a:t>agreed</a:t>
            </a:r>
            <a:r>
              <a:rPr lang="hu-HU" sz="2000" dirty="0">
                <a:solidFill>
                  <a:schemeClr val="bg1"/>
                </a:solidFill>
              </a:rPr>
              <a:t> </a:t>
            </a:r>
            <a:r>
              <a:rPr lang="hu-HU" sz="2000" dirty="0" err="1">
                <a:solidFill>
                  <a:schemeClr val="bg1"/>
                </a:solidFill>
              </a:rPr>
              <a:t>model</a:t>
            </a:r>
            <a:r>
              <a:rPr lang="hu-HU" sz="2000" dirty="0">
                <a:solidFill>
                  <a:schemeClr val="bg1"/>
                </a:solidFill>
              </a:rPr>
              <a:t> </a:t>
            </a:r>
            <a:r>
              <a:rPr lang="hu-HU" sz="2000" dirty="0" err="1">
                <a:solidFill>
                  <a:schemeClr val="bg1"/>
                </a:solidFill>
              </a:rPr>
              <a:t>provides</a:t>
            </a:r>
            <a:r>
              <a:rPr lang="hu-HU" sz="2000" dirty="0">
                <a:solidFill>
                  <a:schemeClr val="bg1"/>
                </a:solidFill>
              </a:rPr>
              <a:t> </a:t>
            </a:r>
            <a:r>
              <a:rPr lang="hu-HU" sz="2000" dirty="0" err="1">
                <a:solidFill>
                  <a:schemeClr val="bg1"/>
                </a:solidFill>
              </a:rPr>
              <a:t>useful</a:t>
            </a:r>
            <a:r>
              <a:rPr lang="hu-HU" sz="2000" dirty="0">
                <a:solidFill>
                  <a:schemeClr val="bg1"/>
                </a:solidFill>
              </a:rPr>
              <a:t> </a:t>
            </a:r>
            <a:r>
              <a:rPr lang="hu-HU" sz="2000" dirty="0" err="1">
                <a:solidFill>
                  <a:schemeClr val="bg1"/>
                </a:solidFill>
              </a:rPr>
              <a:t>conformance</a:t>
            </a:r>
            <a:r>
              <a:rPr lang="hu-HU" sz="2000" dirty="0">
                <a:solidFill>
                  <a:schemeClr val="bg1"/>
                </a:solidFill>
              </a:rPr>
              <a:t> and performance </a:t>
            </a:r>
            <a:r>
              <a:rPr lang="hu-HU" sz="2000" dirty="0" err="1">
                <a:solidFill>
                  <a:schemeClr val="bg1"/>
                </a:solidFill>
              </a:rPr>
              <a:t>information</a:t>
            </a:r>
            <a:r>
              <a:rPr lang="hu-HU" sz="2000" dirty="0">
                <a:solidFill>
                  <a:schemeClr val="bg1"/>
                </a:solidFill>
              </a:rPr>
              <a:t> (</a:t>
            </a:r>
            <a:r>
              <a:rPr lang="hu-HU" sz="2000" dirty="0" err="1">
                <a:solidFill>
                  <a:schemeClr val="bg1"/>
                </a:solidFill>
              </a:rPr>
              <a:t>red</a:t>
            </a:r>
            <a:r>
              <a:rPr lang="hu-HU" sz="2000" dirty="0">
                <a:solidFill>
                  <a:schemeClr val="bg1"/>
                </a:solidFill>
              </a:rPr>
              <a:t>, </a:t>
            </a:r>
            <a:r>
              <a:rPr lang="hu-HU" sz="2000" dirty="0" err="1">
                <a:solidFill>
                  <a:schemeClr val="bg1"/>
                </a:solidFill>
              </a:rPr>
              <a:t>green</a:t>
            </a:r>
            <a:r>
              <a:rPr lang="hu-HU" sz="2000" dirty="0">
                <a:solidFill>
                  <a:schemeClr val="bg1"/>
                </a:solidFill>
              </a:rPr>
              <a:t>, </a:t>
            </a:r>
            <a:r>
              <a:rPr lang="hu-HU" sz="2000" dirty="0" err="1">
                <a:solidFill>
                  <a:schemeClr val="bg1"/>
                </a:solidFill>
              </a:rPr>
              <a:t>blue</a:t>
            </a:r>
            <a:r>
              <a:rPr lang="hu-HU" sz="2000" dirty="0">
                <a:solidFill>
                  <a:schemeClr val="bg1"/>
                </a:solidFill>
              </a:rPr>
              <a:t> </a:t>
            </a:r>
            <a:r>
              <a:rPr lang="hu-HU" sz="2000" dirty="0" err="1">
                <a:solidFill>
                  <a:schemeClr val="bg1"/>
                </a:solidFill>
              </a:rPr>
              <a:t>counters</a:t>
            </a:r>
            <a:r>
              <a:rPr lang="hu-HU" sz="2000" dirty="0">
                <a:solidFill>
                  <a:schemeClr val="bg1"/>
                </a:solidFill>
              </a:rPr>
              <a:t>)</a:t>
            </a:r>
            <a:endParaRPr lang="en-GB" sz="2000" dirty="0">
              <a:solidFill>
                <a:schemeClr val="bg1"/>
              </a:solidFill>
            </a:endParaRPr>
          </a:p>
        </p:txBody>
      </p:sp>
      <p:pic>
        <p:nvPicPr>
          <p:cNvPr id="7" name="Picture 6">
            <a:extLst>
              <a:ext uri="{FF2B5EF4-FFF2-40B4-BE49-F238E27FC236}">
                <a16:creationId xmlns:a16="http://schemas.microsoft.com/office/drawing/2014/main" id="{C31506A3-D39B-40EA-BC12-53798B8101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51253" y="2271712"/>
            <a:ext cx="6035877" cy="3605213"/>
          </a:xfrm>
          <a:prstGeom prst="rect">
            <a:avLst/>
          </a:prstGeom>
        </p:spPr>
      </p:pic>
    </p:spTree>
    <p:extLst>
      <p:ext uri="{BB962C8B-B14F-4D97-AF65-F5344CB8AC3E}">
        <p14:creationId xmlns:p14="http://schemas.microsoft.com/office/powerpoint/2010/main" val="69447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Conformance checking in </a:t>
            </a:r>
            <a:r>
              <a:rPr lang="en-GB" noProof="0" dirty="0" err="1"/>
              <a:t>ProM</a:t>
            </a:r>
            <a:endParaRPr lang="en-GB"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48</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There is a separate conformance checking plug-in in </a:t>
            </a:r>
            <a:r>
              <a:rPr lang="en-GB" sz="2400" noProof="0" dirty="0" err="1"/>
              <a:t>ProM</a:t>
            </a:r>
            <a:r>
              <a:rPr lang="en-GB" sz="2400" noProof="0" dirty="0"/>
              <a:t> that I have not covered in this presentation due to lack of time</a:t>
            </a:r>
          </a:p>
          <a:p>
            <a:r>
              <a:rPr lang="en-GB" sz="2400" noProof="0" dirty="0"/>
              <a:t>It works a bit differently than what I’ve shown in the previous slides</a:t>
            </a:r>
          </a:p>
          <a:p>
            <a:r>
              <a:rPr lang="en-GB" sz="2400" noProof="0" dirty="0"/>
              <a:t>Once a process model is agreed between auditor and auditee, the conformance checking results could be considered as audit evidence</a:t>
            </a:r>
          </a:p>
          <a:p>
            <a:r>
              <a:rPr lang="en-GB" sz="2400" noProof="0" dirty="0"/>
              <a:t>The </a:t>
            </a:r>
            <a:r>
              <a:rPr lang="en-GB" sz="2400" noProof="0" dirty="0" err="1"/>
              <a:t>ProM</a:t>
            </a:r>
            <a:r>
              <a:rPr lang="en-GB" sz="2400" noProof="0" dirty="0"/>
              <a:t> framework also allows you to write your own plugin in Java, so if you need checks that the system cannot currently do for you, you can implement them yourself in a plugin</a:t>
            </a:r>
          </a:p>
          <a:p>
            <a:endParaRPr lang="en-GB" sz="2400" noProof="0" dirty="0"/>
          </a:p>
          <a:p>
            <a:endParaRPr lang="en-GB" sz="2400" noProof="0" dirty="0"/>
          </a:p>
        </p:txBody>
      </p:sp>
    </p:spTree>
    <p:extLst>
      <p:ext uri="{BB962C8B-B14F-4D97-AF65-F5344CB8AC3E}">
        <p14:creationId xmlns:p14="http://schemas.microsoft.com/office/powerpoint/2010/main" val="2741370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Lessons learned</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49</a:t>
            </a:fld>
            <a:endParaRPr lang="en-GB" dirty="0"/>
          </a:p>
        </p:txBody>
      </p:sp>
      <p:sp>
        <p:nvSpPr>
          <p:cNvPr id="15" name="Content Placeholder 2"/>
          <p:cNvSpPr>
            <a:spLocks noGrp="1"/>
          </p:cNvSpPr>
          <p:nvPr>
            <p:ph idx="1"/>
          </p:nvPr>
        </p:nvSpPr>
        <p:spPr>
          <a:xfrm>
            <a:off x="838200" y="1825625"/>
            <a:ext cx="10515600" cy="4351338"/>
          </a:xfrm>
        </p:spPr>
        <p:txBody>
          <a:bodyPr>
            <a:normAutofit fontScale="92500" lnSpcReduction="10000"/>
          </a:bodyPr>
          <a:lstStyle/>
          <a:p>
            <a:r>
              <a:rPr lang="en-GB" sz="2400" noProof="0" dirty="0"/>
              <a:t>In the worst case scenario, we can still extract useful process data from pdf files for prototyping (still needs manual touch-up, not suitable for production)</a:t>
            </a:r>
          </a:p>
          <a:p>
            <a:endParaRPr lang="en-GB" sz="2400" noProof="0" dirty="0"/>
          </a:p>
          <a:p>
            <a:r>
              <a:rPr lang="en-GB" sz="2400" noProof="0" dirty="0"/>
              <a:t>We don’t need much data to build the process model if the process is well-structured, 20 transactions gave us a useable model</a:t>
            </a:r>
          </a:p>
          <a:p>
            <a:pPr marL="0" indent="0">
              <a:buNone/>
            </a:pPr>
            <a:endParaRPr lang="en-GB" sz="2400" noProof="0" dirty="0"/>
          </a:p>
          <a:p>
            <a:r>
              <a:rPr lang="en-GB" sz="2400" noProof="0" dirty="0" err="1"/>
              <a:t>ProM</a:t>
            </a:r>
            <a:r>
              <a:rPr lang="en-GB" sz="2400" noProof="0" dirty="0"/>
              <a:t>/Disco is suitable for conformance checking, with certain limitations</a:t>
            </a:r>
          </a:p>
          <a:p>
            <a:endParaRPr lang="en-GB" sz="2400" noProof="0" dirty="0"/>
          </a:p>
          <a:p>
            <a:r>
              <a:rPr lang="en-GB" sz="2400" noProof="0" dirty="0"/>
              <a:t>Some pre-processing is required to add event features (e.g. same agent with different logins/functions) </a:t>
            </a:r>
          </a:p>
          <a:p>
            <a:endParaRPr lang="en-GB" sz="2400" noProof="0" dirty="0"/>
          </a:p>
          <a:p>
            <a:r>
              <a:rPr lang="en-GB" sz="2400" noProof="0" dirty="0"/>
              <a:t>No interactive display of non-conformances in Disco, need to use filters, </a:t>
            </a:r>
            <a:r>
              <a:rPr lang="en-GB" sz="2400" noProof="0" dirty="0" err="1"/>
              <a:t>Celonis</a:t>
            </a:r>
            <a:r>
              <a:rPr lang="en-GB" sz="2400" noProof="0" dirty="0"/>
              <a:t> might be a better option for this purpose (under investigation)</a:t>
            </a:r>
          </a:p>
          <a:p>
            <a:endParaRPr lang="en-GB" sz="2400" noProof="0" dirty="0"/>
          </a:p>
        </p:txBody>
      </p:sp>
    </p:spTree>
    <p:extLst>
      <p:ext uri="{BB962C8B-B14F-4D97-AF65-F5344CB8AC3E}">
        <p14:creationId xmlns:p14="http://schemas.microsoft.com/office/powerpoint/2010/main" val="190899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Process Mining Safari Part 1: playing it safe</a:t>
            </a:r>
          </a:p>
        </p:txBody>
      </p:sp>
      <p:pic>
        <p:nvPicPr>
          <p:cNvPr id="7" name="Picture 6">
            <a:extLst>
              <a:ext uri="{FF2B5EF4-FFF2-40B4-BE49-F238E27FC236}">
                <a16:creationId xmlns:a16="http://schemas.microsoft.com/office/drawing/2014/main" id="{14D16EC6-FCC9-4D6B-AFF3-373A0C33B6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28913" y="1394435"/>
            <a:ext cx="6691087" cy="4841914"/>
          </a:xfrm>
          <a:prstGeom prst="rect">
            <a:avLst/>
          </a:prstGeom>
        </p:spPr>
      </p:pic>
    </p:spTree>
    <p:extLst>
      <p:ext uri="{BB962C8B-B14F-4D97-AF65-F5344CB8AC3E}">
        <p14:creationId xmlns:p14="http://schemas.microsoft.com/office/powerpoint/2010/main" val="1736767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fontScale="90000"/>
          </a:bodyPr>
          <a:lstStyle/>
          <a:p>
            <a:pPr>
              <a:defRPr/>
            </a:pPr>
            <a:r>
              <a:rPr lang="en-GB" altLang="en-US" sz="2900" noProof="0" dirty="0">
                <a:solidFill>
                  <a:schemeClr val="bg1"/>
                </a:solidFill>
              </a:rPr>
              <a:t>Mining Service Desk log files</a:t>
            </a:r>
            <a:br>
              <a:rPr lang="en-GB" altLang="en-US" sz="2900" noProof="0" dirty="0">
                <a:solidFill>
                  <a:schemeClr val="bg1"/>
                </a:solidFill>
              </a:rPr>
            </a:br>
            <a:r>
              <a:rPr lang="en-GB" altLang="en-US" sz="2900" noProof="0" dirty="0">
                <a:solidFill>
                  <a:schemeClr val="bg1"/>
                </a:solidFill>
              </a:rPr>
              <a:t>for process improvement</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dirty="0">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50</a:t>
            </a:fld>
            <a:endParaRPr lang="en-GB" altLang="en-US" sz="1000" b="1" dirty="0">
              <a:solidFill>
                <a:schemeClr val="bg1"/>
              </a:solidFill>
            </a:endParaRPr>
          </a:p>
        </p:txBody>
      </p:sp>
    </p:spTree>
    <p:extLst>
      <p:ext uri="{BB962C8B-B14F-4D97-AF65-F5344CB8AC3E}">
        <p14:creationId xmlns:p14="http://schemas.microsoft.com/office/powerpoint/2010/main" val="39427968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51</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Process Mining Safari Part 3: being run over by an elephant</a:t>
            </a:r>
          </a:p>
        </p:txBody>
      </p:sp>
      <p:pic>
        <p:nvPicPr>
          <p:cNvPr id="6" name="Picture 5">
            <a:extLst>
              <a:ext uri="{FF2B5EF4-FFF2-40B4-BE49-F238E27FC236}">
                <a16:creationId xmlns:a16="http://schemas.microsoft.com/office/drawing/2014/main" id="{4FDCA405-B348-4759-801B-8DB51A249A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9715" y="1400054"/>
            <a:ext cx="8737042" cy="4608860"/>
          </a:xfrm>
          <a:prstGeom prst="rect">
            <a:avLst/>
          </a:prstGeom>
        </p:spPr>
      </p:pic>
    </p:spTree>
    <p:extLst>
      <p:ext uri="{BB962C8B-B14F-4D97-AF65-F5344CB8AC3E}">
        <p14:creationId xmlns:p14="http://schemas.microsoft.com/office/powerpoint/2010/main" val="373987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Business case</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52</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Audit question: Explorative analysis of business processes with a view to potential process improvements</a:t>
            </a:r>
          </a:p>
          <a:p>
            <a:pPr marL="0" indent="0">
              <a:buNone/>
            </a:pPr>
            <a:endParaRPr lang="en-GB" sz="2400" noProof="0" dirty="0"/>
          </a:p>
          <a:p>
            <a:r>
              <a:rPr lang="en-GB" sz="2400" noProof="0" dirty="0"/>
              <a:t>Dataset: MS SQL server export from CA Service Desk Manager, containing only the keys, not the resolution for persons names, requestors etc. </a:t>
            </a:r>
          </a:p>
          <a:p>
            <a:endParaRPr lang="en-GB" sz="2400" noProof="0" dirty="0"/>
          </a:p>
          <a:p>
            <a:r>
              <a:rPr lang="en-GB" sz="2400" noProof="0" dirty="0"/>
              <a:t>Business need: to gain experience with data extraction and process mining software, determine what can be done within PM software, what pre-processing steps may be required for client systems, etc.</a:t>
            </a:r>
          </a:p>
        </p:txBody>
      </p:sp>
    </p:spTree>
    <p:extLst>
      <p:ext uri="{BB962C8B-B14F-4D97-AF65-F5344CB8AC3E}">
        <p14:creationId xmlns:p14="http://schemas.microsoft.com/office/powerpoint/2010/main" val="560229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My expectations</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53</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Easy win, we just retired the system, accessing historical data on a non-live system should not be complicated</a:t>
            </a:r>
          </a:p>
          <a:p>
            <a:pPr marL="0" indent="0">
              <a:buNone/>
            </a:pPr>
            <a:endParaRPr lang="en-GB" sz="2400" noProof="0" dirty="0"/>
          </a:p>
          <a:p>
            <a:r>
              <a:rPr lang="en-GB" sz="2400" noProof="0" dirty="0"/>
              <a:t>It’s a service desk management system, processes should be well-defined</a:t>
            </a:r>
          </a:p>
          <a:p>
            <a:endParaRPr lang="en-GB" sz="2400" noProof="0" dirty="0"/>
          </a:p>
          <a:p>
            <a:r>
              <a:rPr lang="en-GB" sz="2400" noProof="0" dirty="0"/>
              <a:t>I could present something useful relatively quickly to convince people about the advantages of process mining</a:t>
            </a:r>
          </a:p>
        </p:txBody>
      </p:sp>
    </p:spTree>
    <p:extLst>
      <p:ext uri="{BB962C8B-B14F-4D97-AF65-F5344CB8AC3E}">
        <p14:creationId xmlns:p14="http://schemas.microsoft.com/office/powerpoint/2010/main" val="1773262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Reality</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54</a:t>
            </a:fld>
            <a:endParaRPr lang="en-GB" dirty="0"/>
          </a:p>
        </p:txBody>
      </p:sp>
      <p:pic>
        <p:nvPicPr>
          <p:cNvPr id="6" name="Picture 5">
            <a:extLst>
              <a:ext uri="{FF2B5EF4-FFF2-40B4-BE49-F238E27FC236}">
                <a16:creationId xmlns:a16="http://schemas.microsoft.com/office/drawing/2014/main" id="{F3960681-084B-4C7D-8BF2-00165D1E5D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5400" y="908720"/>
            <a:ext cx="5416918" cy="5349205"/>
          </a:xfrm>
          <a:prstGeom prst="rect">
            <a:avLst/>
          </a:prstGeom>
        </p:spPr>
      </p:pic>
      <p:sp>
        <p:nvSpPr>
          <p:cNvPr id="9" name="Rounded Rectangular Callout 15">
            <a:extLst>
              <a:ext uri="{FF2B5EF4-FFF2-40B4-BE49-F238E27FC236}">
                <a16:creationId xmlns:a16="http://schemas.microsoft.com/office/drawing/2014/main" id="{58DAB141-62D9-46DA-8978-715138118D40}"/>
              </a:ext>
            </a:extLst>
          </p:cNvPr>
          <p:cNvSpPr/>
          <p:nvPr/>
        </p:nvSpPr>
        <p:spPr>
          <a:xfrm>
            <a:off x="4329113" y="5057775"/>
            <a:ext cx="1766887" cy="1200150"/>
          </a:xfrm>
          <a:prstGeom prst="wedgeRoundRectCallout">
            <a:avLst>
              <a:gd name="adj1" fmla="val -174075"/>
              <a:gd name="adj2" fmla="val -3737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IT </a:t>
            </a:r>
            <a:r>
              <a:rPr lang="hu-HU" sz="2000" dirty="0" err="1">
                <a:solidFill>
                  <a:schemeClr val="bg1"/>
                </a:solidFill>
              </a:rPr>
              <a:t>department</a:t>
            </a:r>
            <a:r>
              <a:rPr lang="hu-HU" sz="2000" dirty="0">
                <a:solidFill>
                  <a:schemeClr val="bg1"/>
                </a:solidFill>
              </a:rPr>
              <a:t> / </a:t>
            </a:r>
            <a:r>
              <a:rPr lang="hu-HU" sz="2000" dirty="0" err="1">
                <a:solidFill>
                  <a:schemeClr val="bg1"/>
                </a:solidFill>
              </a:rPr>
              <a:t>database</a:t>
            </a:r>
            <a:r>
              <a:rPr lang="hu-HU" sz="2000" dirty="0">
                <a:solidFill>
                  <a:schemeClr val="bg1"/>
                </a:solidFill>
              </a:rPr>
              <a:t> </a:t>
            </a:r>
            <a:r>
              <a:rPr lang="hu-HU" sz="2000" dirty="0" err="1">
                <a:solidFill>
                  <a:schemeClr val="bg1"/>
                </a:solidFill>
              </a:rPr>
              <a:t>managers</a:t>
            </a:r>
            <a:endParaRPr lang="en-GB" sz="2000" dirty="0">
              <a:solidFill>
                <a:schemeClr val="bg1"/>
              </a:solidFill>
            </a:endParaRPr>
          </a:p>
        </p:txBody>
      </p:sp>
      <p:sp>
        <p:nvSpPr>
          <p:cNvPr id="10" name="Rounded Rectangular Callout 15">
            <a:extLst>
              <a:ext uri="{FF2B5EF4-FFF2-40B4-BE49-F238E27FC236}">
                <a16:creationId xmlns:a16="http://schemas.microsoft.com/office/drawing/2014/main" id="{B45CE3AE-44DF-43BE-A6EE-77A8C74C68C2}"/>
              </a:ext>
            </a:extLst>
          </p:cNvPr>
          <p:cNvSpPr/>
          <p:nvPr/>
        </p:nvSpPr>
        <p:spPr>
          <a:xfrm>
            <a:off x="1051942" y="1369502"/>
            <a:ext cx="848296" cy="1200150"/>
          </a:xfrm>
          <a:prstGeom prst="wedgeRoundRectCallout">
            <a:avLst>
              <a:gd name="adj1" fmla="val 292465"/>
              <a:gd name="adj2" fmla="val 5071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Zsolt</a:t>
            </a:r>
            <a:endParaRPr lang="en-GB" sz="2000" dirty="0">
              <a:solidFill>
                <a:schemeClr val="bg1"/>
              </a:solidFill>
            </a:endParaRPr>
          </a:p>
        </p:txBody>
      </p:sp>
      <p:pic>
        <p:nvPicPr>
          <p:cNvPr id="11" name="Picture 10">
            <a:extLst>
              <a:ext uri="{FF2B5EF4-FFF2-40B4-BE49-F238E27FC236}">
                <a16:creationId xmlns:a16="http://schemas.microsoft.com/office/drawing/2014/main" id="{33BD9540-E9E0-4CFB-BC83-A55486AF4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5150" y="1284695"/>
            <a:ext cx="3957636" cy="2638424"/>
          </a:xfrm>
          <a:prstGeom prst="rect">
            <a:avLst/>
          </a:prstGeom>
        </p:spPr>
      </p:pic>
      <p:sp>
        <p:nvSpPr>
          <p:cNvPr id="12" name="Rounded Rectangular Callout 15">
            <a:extLst>
              <a:ext uri="{FF2B5EF4-FFF2-40B4-BE49-F238E27FC236}">
                <a16:creationId xmlns:a16="http://schemas.microsoft.com/office/drawing/2014/main" id="{7594BBEA-4AE9-47C9-83F9-89C8008A065D}"/>
              </a:ext>
            </a:extLst>
          </p:cNvPr>
          <p:cNvSpPr/>
          <p:nvPr/>
        </p:nvSpPr>
        <p:spPr>
          <a:xfrm>
            <a:off x="10272024" y="767963"/>
            <a:ext cx="1698399" cy="1033463"/>
          </a:xfrm>
          <a:prstGeom prst="wedgeRoundRectCallout">
            <a:avLst>
              <a:gd name="adj1" fmla="val -129721"/>
              <a:gd name="adj2" fmla="val 142875"/>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Data </a:t>
            </a:r>
            <a:r>
              <a:rPr lang="hu-HU" sz="2000" dirty="0" err="1">
                <a:solidFill>
                  <a:schemeClr val="bg1"/>
                </a:solidFill>
              </a:rPr>
              <a:t>protection</a:t>
            </a:r>
            <a:r>
              <a:rPr lang="hu-HU" sz="2000" dirty="0">
                <a:solidFill>
                  <a:schemeClr val="bg1"/>
                </a:solidFill>
              </a:rPr>
              <a:t> </a:t>
            </a:r>
            <a:r>
              <a:rPr lang="hu-HU" sz="2000" dirty="0" err="1">
                <a:solidFill>
                  <a:schemeClr val="bg1"/>
                </a:solidFill>
              </a:rPr>
              <a:t>officer</a:t>
            </a:r>
            <a:endParaRPr lang="en-GB" sz="2000" dirty="0">
              <a:solidFill>
                <a:schemeClr val="bg1"/>
              </a:solidFill>
            </a:endParaRPr>
          </a:p>
        </p:txBody>
      </p:sp>
    </p:spTree>
    <p:extLst>
      <p:ext uri="{BB962C8B-B14F-4D97-AF65-F5344CB8AC3E}">
        <p14:creationId xmlns:p14="http://schemas.microsoft.com/office/powerpoint/2010/main" val="1422572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The reality</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55</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According to the DPO everything had to be anonymised, I did not extract ANY personal data so that we wouldn’t have to do extra administration</a:t>
            </a:r>
          </a:p>
          <a:p>
            <a:r>
              <a:rPr lang="en-GB" sz="2400" noProof="0" dirty="0"/>
              <a:t>Even the case IDs had to be encrypted, so they could not be traced back to actual persons</a:t>
            </a:r>
          </a:p>
          <a:p>
            <a:r>
              <a:rPr lang="en-GB" sz="2400" noProof="0" dirty="0"/>
              <a:t>Almost as many variants in the original as many cases</a:t>
            </a:r>
          </a:p>
          <a:p>
            <a:r>
              <a:rPr lang="en-GB" sz="2400" noProof="0" dirty="0"/>
              <a:t>French AND English event descriptions which had to be merged</a:t>
            </a:r>
          </a:p>
          <a:p>
            <a:r>
              <a:rPr lang="en-GB" sz="2400" noProof="0" dirty="0"/>
              <a:t>Emails had to be deleted using </a:t>
            </a:r>
            <a:r>
              <a:rPr lang="en-GB" sz="2400" noProof="0" dirty="0" err="1"/>
              <a:t>regexp</a:t>
            </a:r>
            <a:r>
              <a:rPr lang="en-GB" sz="2400" noProof="0" dirty="0"/>
              <a:t>, proper names had to be removed using Spacy EN/FR language models (NER)</a:t>
            </a:r>
          </a:p>
          <a:p>
            <a:r>
              <a:rPr lang="en-GB" sz="2400" noProof="0" dirty="0"/>
              <a:t>Explorative analysis had to determine the best splits of the data</a:t>
            </a:r>
          </a:p>
        </p:txBody>
      </p:sp>
    </p:spTree>
    <p:extLst>
      <p:ext uri="{BB962C8B-B14F-4D97-AF65-F5344CB8AC3E}">
        <p14:creationId xmlns:p14="http://schemas.microsoft.com/office/powerpoint/2010/main" val="2179120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56</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Pre-processing in Python, merging similar events</a:t>
            </a:r>
          </a:p>
        </p:txBody>
      </p:sp>
      <p:pic>
        <p:nvPicPr>
          <p:cNvPr id="9" name="Picture 8">
            <a:extLst>
              <a:ext uri="{FF2B5EF4-FFF2-40B4-BE49-F238E27FC236}">
                <a16:creationId xmlns:a16="http://schemas.microsoft.com/office/drawing/2014/main" id="{15C7ABD8-210B-4C51-9BCF-6240287BC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1087" y="909919"/>
            <a:ext cx="10029825" cy="5639023"/>
          </a:xfrm>
          <a:prstGeom prst="rect">
            <a:avLst/>
          </a:prstGeom>
        </p:spPr>
      </p:pic>
    </p:spTree>
    <p:extLst>
      <p:ext uri="{BB962C8B-B14F-4D97-AF65-F5344CB8AC3E}">
        <p14:creationId xmlns:p14="http://schemas.microsoft.com/office/powerpoint/2010/main" val="494379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57</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8" name="Picture 7">
            <a:extLst>
              <a:ext uri="{FF2B5EF4-FFF2-40B4-BE49-F238E27FC236}">
                <a16:creationId xmlns:a16="http://schemas.microsoft.com/office/drawing/2014/main" id="{44E32BEE-CC5A-4778-865B-9585BD92C9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0787" y="1055975"/>
            <a:ext cx="7210425" cy="5407819"/>
          </a:xfrm>
          <a:prstGeom prst="rect">
            <a:avLst/>
          </a:prstGeom>
        </p:spPr>
      </p:pic>
      <p:sp>
        <p:nvSpPr>
          <p:cNvPr id="5" name="Rounded Rectangular Callout 15">
            <a:extLst>
              <a:ext uri="{FF2B5EF4-FFF2-40B4-BE49-F238E27FC236}">
                <a16:creationId xmlns:a16="http://schemas.microsoft.com/office/drawing/2014/main" id="{9EACCF3C-5C3A-45D8-BB43-C245AA2EEA58}"/>
              </a:ext>
            </a:extLst>
          </p:cNvPr>
          <p:cNvSpPr/>
          <p:nvPr/>
        </p:nvSpPr>
        <p:spPr>
          <a:xfrm>
            <a:off x="1265349" y="1296601"/>
            <a:ext cx="1892188" cy="1033463"/>
          </a:xfrm>
          <a:prstGeom prst="wedgeRoundRectCallout">
            <a:avLst>
              <a:gd name="adj1" fmla="val 89252"/>
              <a:gd name="adj2" fmla="val 252091"/>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a:t>
            </a:r>
            <a:r>
              <a:rPr lang="en-GB" sz="2000" dirty="0" err="1">
                <a:solidFill>
                  <a:schemeClr val="bg1"/>
                </a:solidFill>
              </a:rPr>
              <a:t>màzlithecat</a:t>
            </a:r>
            <a:endParaRPr lang="en-GB" sz="2000" dirty="0">
              <a:solidFill>
                <a:schemeClr val="bg1"/>
              </a:solidFill>
            </a:endParaRPr>
          </a:p>
        </p:txBody>
      </p:sp>
    </p:spTree>
    <p:extLst>
      <p:ext uri="{BB962C8B-B14F-4D97-AF65-F5344CB8AC3E}">
        <p14:creationId xmlns:p14="http://schemas.microsoft.com/office/powerpoint/2010/main" val="2549951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58</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3" name="Picture 2">
            <a:extLst>
              <a:ext uri="{FF2B5EF4-FFF2-40B4-BE49-F238E27FC236}">
                <a16:creationId xmlns:a16="http://schemas.microsoft.com/office/drawing/2014/main" id="{1833908F-6E7D-4243-BCDD-12F2868063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0682" y="1099161"/>
            <a:ext cx="7310635" cy="5138671"/>
          </a:xfrm>
          <a:prstGeom prst="rect">
            <a:avLst/>
          </a:prstGeom>
        </p:spPr>
      </p:pic>
    </p:spTree>
    <p:extLst>
      <p:ext uri="{BB962C8B-B14F-4D97-AF65-F5344CB8AC3E}">
        <p14:creationId xmlns:p14="http://schemas.microsoft.com/office/powerpoint/2010/main" val="511502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59</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3" name="Picture 2">
            <a:extLst>
              <a:ext uri="{FF2B5EF4-FFF2-40B4-BE49-F238E27FC236}">
                <a16:creationId xmlns:a16="http://schemas.microsoft.com/office/drawing/2014/main" id="{987B30FF-E263-44B5-9B0D-3C8777296E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7149" y="1271733"/>
            <a:ext cx="6813686" cy="5277209"/>
          </a:xfrm>
          <a:prstGeom prst="rect">
            <a:avLst/>
          </a:prstGeom>
        </p:spPr>
      </p:pic>
    </p:spTree>
    <p:extLst>
      <p:ext uri="{BB962C8B-B14F-4D97-AF65-F5344CB8AC3E}">
        <p14:creationId xmlns:p14="http://schemas.microsoft.com/office/powerpoint/2010/main" val="1914977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Audit case</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6</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Audit question: How are public consultations implemented by the Commission?</a:t>
            </a:r>
          </a:p>
          <a:p>
            <a:pPr marL="0" indent="0">
              <a:buNone/>
            </a:pPr>
            <a:endParaRPr lang="en-GB" sz="2400" noProof="0" dirty="0"/>
          </a:p>
          <a:p>
            <a:r>
              <a:rPr lang="en-GB" sz="2400" noProof="0" dirty="0"/>
              <a:t>Dataset: Excel file about the various steps of public consultations and their start dates</a:t>
            </a:r>
          </a:p>
          <a:p>
            <a:endParaRPr lang="en-GB" sz="2400" noProof="0" dirty="0"/>
          </a:p>
          <a:p>
            <a:r>
              <a:rPr lang="en-GB" sz="2400" noProof="0" dirty="0"/>
              <a:t>Business need: visualise the relative durations of PCs compared to each other and show deviations from the „ideal” process path</a:t>
            </a:r>
          </a:p>
        </p:txBody>
      </p:sp>
    </p:spTree>
    <p:extLst>
      <p:ext uri="{BB962C8B-B14F-4D97-AF65-F5344CB8AC3E}">
        <p14:creationId xmlns:p14="http://schemas.microsoft.com/office/powerpoint/2010/main" val="2810317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60</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5" name="Picture 4">
            <a:extLst>
              <a:ext uri="{FF2B5EF4-FFF2-40B4-BE49-F238E27FC236}">
                <a16:creationId xmlns:a16="http://schemas.microsoft.com/office/drawing/2014/main" id="{39CB9716-A95B-4D3C-99B4-C83F9610A7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9755" y="1173161"/>
            <a:ext cx="6848474" cy="4985340"/>
          </a:xfrm>
          <a:prstGeom prst="rect">
            <a:avLst/>
          </a:prstGeom>
        </p:spPr>
      </p:pic>
    </p:spTree>
    <p:extLst>
      <p:ext uri="{BB962C8B-B14F-4D97-AF65-F5344CB8AC3E}">
        <p14:creationId xmlns:p14="http://schemas.microsoft.com/office/powerpoint/2010/main" val="2313944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61</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3" name="Picture 2">
            <a:extLst>
              <a:ext uri="{FF2B5EF4-FFF2-40B4-BE49-F238E27FC236}">
                <a16:creationId xmlns:a16="http://schemas.microsoft.com/office/drawing/2014/main" id="{883029BC-86D5-40AD-9C83-BD65ED5189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40960" y="1215524"/>
            <a:ext cx="5766063" cy="4900613"/>
          </a:xfrm>
          <a:prstGeom prst="rect">
            <a:avLst/>
          </a:prstGeom>
        </p:spPr>
      </p:pic>
    </p:spTree>
    <p:extLst>
      <p:ext uri="{BB962C8B-B14F-4D97-AF65-F5344CB8AC3E}">
        <p14:creationId xmlns:p14="http://schemas.microsoft.com/office/powerpoint/2010/main" val="1228288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62</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My face when I first saw the resulting process graph</a:t>
            </a:r>
          </a:p>
        </p:txBody>
      </p:sp>
      <p:pic>
        <p:nvPicPr>
          <p:cNvPr id="5" name="Picture 4">
            <a:extLst>
              <a:ext uri="{FF2B5EF4-FFF2-40B4-BE49-F238E27FC236}">
                <a16:creationId xmlns:a16="http://schemas.microsoft.com/office/drawing/2014/main" id="{6E4CA1BF-0020-472B-859E-6A1E6B0547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78373" y="1345406"/>
            <a:ext cx="6091238" cy="4406748"/>
          </a:xfrm>
          <a:prstGeom prst="rect">
            <a:avLst/>
          </a:prstGeom>
        </p:spPr>
      </p:pic>
    </p:spTree>
    <p:extLst>
      <p:ext uri="{BB962C8B-B14F-4D97-AF65-F5344CB8AC3E}">
        <p14:creationId xmlns:p14="http://schemas.microsoft.com/office/powerpoint/2010/main" val="1300768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862A6D-5F61-496D-AA95-27A32DCF91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89709"/>
            <a:ext cx="12192000" cy="5444836"/>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63</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The process graph derived from the pre-processed „simplified” log</a:t>
            </a:r>
          </a:p>
        </p:txBody>
      </p:sp>
      <p:sp>
        <p:nvSpPr>
          <p:cNvPr id="5" name="Rounded Rectangular Callout 15">
            <a:extLst>
              <a:ext uri="{FF2B5EF4-FFF2-40B4-BE49-F238E27FC236}">
                <a16:creationId xmlns:a16="http://schemas.microsoft.com/office/drawing/2014/main" id="{D240AADC-6285-429C-AAB8-BF6B1FBB55C0}"/>
              </a:ext>
            </a:extLst>
          </p:cNvPr>
          <p:cNvSpPr/>
          <p:nvPr/>
        </p:nvSpPr>
        <p:spPr>
          <a:xfrm>
            <a:off x="8372397" y="3290901"/>
            <a:ext cx="2862188" cy="2189549"/>
          </a:xfrm>
          <a:prstGeom prst="wedgeRoundRectCallout">
            <a:avLst>
              <a:gd name="adj1" fmla="val -151904"/>
              <a:gd name="adj2" fmla="val -5734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err="1">
                <a:solidFill>
                  <a:schemeClr val="bg1"/>
                </a:solidFill>
              </a:rPr>
              <a:t>Still</a:t>
            </a:r>
            <a:r>
              <a:rPr lang="hu-HU" sz="2000" dirty="0">
                <a:solidFill>
                  <a:schemeClr val="bg1"/>
                </a:solidFill>
              </a:rPr>
              <a:t> a </a:t>
            </a:r>
            <a:r>
              <a:rPr lang="hu-HU" sz="2000" dirty="0" err="1">
                <a:solidFill>
                  <a:schemeClr val="bg1"/>
                </a:solidFill>
              </a:rPr>
              <a:t>real</a:t>
            </a:r>
            <a:r>
              <a:rPr lang="hu-HU" sz="2000" dirty="0">
                <a:solidFill>
                  <a:schemeClr val="bg1"/>
                </a:solidFill>
              </a:rPr>
              <a:t> </a:t>
            </a:r>
            <a:r>
              <a:rPr lang="hu-HU" sz="2000" dirty="0" err="1">
                <a:solidFill>
                  <a:schemeClr val="bg1"/>
                </a:solidFill>
              </a:rPr>
              <a:t>spaghetti</a:t>
            </a:r>
            <a:r>
              <a:rPr lang="hu-HU" sz="2000" dirty="0">
                <a:solidFill>
                  <a:schemeClr val="bg1"/>
                </a:solidFill>
              </a:rPr>
              <a:t> </a:t>
            </a:r>
            <a:r>
              <a:rPr lang="hu-HU" sz="2000" dirty="0" err="1">
                <a:solidFill>
                  <a:schemeClr val="bg1"/>
                </a:solidFill>
              </a:rPr>
              <a:t>monster</a:t>
            </a:r>
            <a:r>
              <a:rPr lang="hu-HU" sz="2000" dirty="0">
                <a:solidFill>
                  <a:schemeClr val="bg1"/>
                </a:solidFill>
              </a:rPr>
              <a:t>, </a:t>
            </a:r>
            <a:r>
              <a:rPr lang="hu-HU" sz="2000" dirty="0" err="1">
                <a:solidFill>
                  <a:schemeClr val="bg1"/>
                </a:solidFill>
              </a:rPr>
              <a:t>but</a:t>
            </a:r>
            <a:r>
              <a:rPr lang="hu-HU" sz="2000" dirty="0">
                <a:solidFill>
                  <a:schemeClr val="bg1"/>
                </a:solidFill>
              </a:rPr>
              <a:t> </a:t>
            </a:r>
            <a:r>
              <a:rPr lang="hu-HU" sz="2000" dirty="0" err="1">
                <a:solidFill>
                  <a:schemeClr val="bg1"/>
                </a:solidFill>
              </a:rPr>
              <a:t>if</a:t>
            </a:r>
            <a:r>
              <a:rPr lang="hu-HU" sz="2000" dirty="0">
                <a:solidFill>
                  <a:schemeClr val="bg1"/>
                </a:solidFill>
              </a:rPr>
              <a:t> </a:t>
            </a:r>
            <a:r>
              <a:rPr lang="hu-HU" sz="2000" dirty="0" err="1">
                <a:solidFill>
                  <a:schemeClr val="bg1"/>
                </a:solidFill>
              </a:rPr>
              <a:t>you</a:t>
            </a:r>
            <a:r>
              <a:rPr lang="hu-HU" sz="2000" dirty="0">
                <a:solidFill>
                  <a:schemeClr val="bg1"/>
                </a:solidFill>
              </a:rPr>
              <a:t> </a:t>
            </a:r>
            <a:r>
              <a:rPr lang="hu-HU" sz="2000" dirty="0" err="1">
                <a:solidFill>
                  <a:schemeClr val="bg1"/>
                </a:solidFill>
              </a:rPr>
              <a:t>look</a:t>
            </a:r>
            <a:r>
              <a:rPr lang="hu-HU" sz="2000" dirty="0">
                <a:solidFill>
                  <a:schemeClr val="bg1"/>
                </a:solidFill>
              </a:rPr>
              <a:t> </a:t>
            </a:r>
            <a:r>
              <a:rPr lang="hu-HU" sz="2000" dirty="0" err="1">
                <a:solidFill>
                  <a:schemeClr val="bg1"/>
                </a:solidFill>
              </a:rPr>
              <a:t>closer</a:t>
            </a:r>
            <a:r>
              <a:rPr lang="hu-HU" sz="2000" dirty="0">
                <a:solidFill>
                  <a:schemeClr val="bg1"/>
                </a:solidFill>
              </a:rPr>
              <a:t>, </a:t>
            </a:r>
            <a:r>
              <a:rPr lang="hu-HU" sz="2000" dirty="0" err="1">
                <a:solidFill>
                  <a:schemeClr val="bg1"/>
                </a:solidFill>
              </a:rPr>
              <a:t>there</a:t>
            </a:r>
            <a:r>
              <a:rPr lang="hu-HU" sz="2000" dirty="0">
                <a:solidFill>
                  <a:schemeClr val="bg1"/>
                </a:solidFill>
              </a:rPr>
              <a:t> is </a:t>
            </a:r>
            <a:r>
              <a:rPr lang="hu-HU" sz="2000" dirty="0" err="1">
                <a:solidFill>
                  <a:schemeClr val="bg1"/>
                </a:solidFill>
              </a:rPr>
              <a:t>structure</a:t>
            </a:r>
            <a:r>
              <a:rPr lang="hu-HU" sz="2000" dirty="0">
                <a:solidFill>
                  <a:schemeClr val="bg1"/>
                </a:solidFill>
              </a:rPr>
              <a:t> and </a:t>
            </a:r>
            <a:r>
              <a:rPr lang="hu-HU" sz="2000" dirty="0" err="1">
                <a:solidFill>
                  <a:schemeClr val="bg1"/>
                </a:solidFill>
              </a:rPr>
              <a:t>some</a:t>
            </a:r>
            <a:r>
              <a:rPr lang="hu-HU" sz="2000" dirty="0">
                <a:solidFill>
                  <a:schemeClr val="bg1"/>
                </a:solidFill>
              </a:rPr>
              <a:t> </a:t>
            </a:r>
            <a:r>
              <a:rPr lang="hu-HU" sz="2000" dirty="0" err="1">
                <a:solidFill>
                  <a:schemeClr val="bg1"/>
                </a:solidFill>
              </a:rPr>
              <a:t>layers</a:t>
            </a:r>
            <a:r>
              <a:rPr lang="hu-HU" sz="2000" dirty="0">
                <a:solidFill>
                  <a:schemeClr val="bg1"/>
                </a:solidFill>
              </a:rPr>
              <a:t> + </a:t>
            </a:r>
            <a:r>
              <a:rPr lang="hu-HU" sz="2000" dirty="0" err="1">
                <a:solidFill>
                  <a:schemeClr val="bg1"/>
                </a:solidFill>
              </a:rPr>
              <a:t>focal</a:t>
            </a:r>
            <a:r>
              <a:rPr lang="hu-HU" sz="2000" dirty="0">
                <a:solidFill>
                  <a:schemeClr val="bg1"/>
                </a:solidFill>
              </a:rPr>
              <a:t> </a:t>
            </a:r>
            <a:r>
              <a:rPr lang="hu-HU" sz="2000" dirty="0" err="1">
                <a:solidFill>
                  <a:schemeClr val="bg1"/>
                </a:solidFill>
              </a:rPr>
              <a:t>points</a:t>
            </a:r>
            <a:r>
              <a:rPr lang="hu-HU" sz="2000" dirty="0">
                <a:solidFill>
                  <a:schemeClr val="bg1"/>
                </a:solidFill>
              </a:rPr>
              <a:t> </a:t>
            </a:r>
            <a:r>
              <a:rPr lang="hu-HU" sz="2000" dirty="0" err="1">
                <a:solidFill>
                  <a:schemeClr val="bg1"/>
                </a:solidFill>
              </a:rPr>
              <a:t>are</a:t>
            </a:r>
            <a:r>
              <a:rPr lang="hu-HU" sz="2000" dirty="0">
                <a:solidFill>
                  <a:schemeClr val="bg1"/>
                </a:solidFill>
              </a:rPr>
              <a:t> </a:t>
            </a:r>
            <a:r>
              <a:rPr lang="hu-HU" sz="2000" dirty="0" err="1">
                <a:solidFill>
                  <a:schemeClr val="bg1"/>
                </a:solidFill>
              </a:rPr>
              <a:t>already</a:t>
            </a:r>
            <a:r>
              <a:rPr lang="hu-HU" sz="2000" dirty="0">
                <a:solidFill>
                  <a:schemeClr val="bg1"/>
                </a:solidFill>
              </a:rPr>
              <a:t> </a:t>
            </a:r>
            <a:r>
              <a:rPr lang="hu-HU" sz="2000" dirty="0" err="1">
                <a:solidFill>
                  <a:schemeClr val="bg1"/>
                </a:solidFill>
              </a:rPr>
              <a:t>visible</a:t>
            </a:r>
            <a:r>
              <a:rPr lang="hu-HU" sz="2000" dirty="0">
                <a:solidFill>
                  <a:schemeClr val="bg1"/>
                </a:solidFill>
              </a:rPr>
              <a:t>. </a:t>
            </a:r>
            <a:r>
              <a:rPr lang="hu-HU" sz="2000" dirty="0" err="1">
                <a:solidFill>
                  <a:schemeClr val="bg1"/>
                </a:solidFill>
              </a:rPr>
              <a:t>There</a:t>
            </a:r>
            <a:r>
              <a:rPr lang="hu-HU" sz="2000" dirty="0">
                <a:solidFill>
                  <a:schemeClr val="bg1"/>
                </a:solidFill>
              </a:rPr>
              <a:t> </a:t>
            </a:r>
            <a:r>
              <a:rPr lang="hu-HU" sz="2000" dirty="0" err="1">
                <a:solidFill>
                  <a:schemeClr val="bg1"/>
                </a:solidFill>
              </a:rPr>
              <a:t>might</a:t>
            </a:r>
            <a:r>
              <a:rPr lang="hu-HU" sz="2000" dirty="0">
                <a:solidFill>
                  <a:schemeClr val="bg1"/>
                </a:solidFill>
              </a:rPr>
              <a:t> be </a:t>
            </a:r>
            <a:r>
              <a:rPr lang="hu-HU" sz="2000" dirty="0" err="1">
                <a:solidFill>
                  <a:schemeClr val="bg1"/>
                </a:solidFill>
              </a:rPr>
              <a:t>hope</a:t>
            </a:r>
            <a:r>
              <a:rPr lang="hu-HU" sz="2000" dirty="0">
                <a:solidFill>
                  <a:schemeClr val="bg1"/>
                </a:solidFill>
              </a:rPr>
              <a:t>!</a:t>
            </a:r>
            <a:endParaRPr lang="en-GB" sz="2000" dirty="0">
              <a:solidFill>
                <a:schemeClr val="bg1"/>
              </a:solidFill>
            </a:endParaRPr>
          </a:p>
        </p:txBody>
      </p:sp>
    </p:spTree>
    <p:extLst>
      <p:ext uri="{BB962C8B-B14F-4D97-AF65-F5344CB8AC3E}">
        <p14:creationId xmlns:p14="http://schemas.microsoft.com/office/powerpoint/2010/main" val="212314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How to make lasagne out of spaghetti</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64</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It might as well be as difficult as turning water into wine</a:t>
            </a:r>
          </a:p>
          <a:p>
            <a:pPr marL="0" indent="0">
              <a:buNone/>
            </a:pPr>
            <a:endParaRPr lang="en-GB" sz="2400" noProof="0" dirty="0"/>
          </a:p>
          <a:p>
            <a:r>
              <a:rPr lang="en-GB" sz="2400" noProof="0" dirty="0"/>
              <a:t>Slice and dice! Explore the dotted chart, correlations, histograms, patterns.</a:t>
            </a:r>
          </a:p>
          <a:p>
            <a:endParaRPr lang="en-GB" sz="2400" noProof="0" dirty="0"/>
          </a:p>
          <a:p>
            <a:r>
              <a:rPr lang="en-GB" sz="2400" noProof="0" dirty="0"/>
              <a:t>It might be the case that the log contains not one, but several processes, so you need to separate them!</a:t>
            </a:r>
          </a:p>
          <a:p>
            <a:endParaRPr lang="en-GB" sz="2400" noProof="0" dirty="0"/>
          </a:p>
          <a:p>
            <a:r>
              <a:rPr lang="en-GB" sz="2400" noProof="0" dirty="0"/>
              <a:t>Talk to the business area and develop an intuition for recognising recurring patterns.</a:t>
            </a:r>
          </a:p>
        </p:txBody>
      </p:sp>
    </p:spTree>
    <p:extLst>
      <p:ext uri="{BB962C8B-B14F-4D97-AF65-F5344CB8AC3E}">
        <p14:creationId xmlns:p14="http://schemas.microsoft.com/office/powerpoint/2010/main" val="4269363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pPr algn="ctr"/>
            <a:r>
              <a:rPr lang="en-GB" noProof="0" dirty="0"/>
              <a:t>Good old Pareto principle</a:t>
            </a:r>
            <a:endParaRPr lang="en-GB" u="sng" noProof="0" dirty="0"/>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65</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pPr marL="0" indent="0" algn="ctr">
              <a:buNone/>
            </a:pPr>
            <a:r>
              <a:rPr lang="en-GB" sz="7000" noProof="0" dirty="0"/>
              <a:t>80/20 rule</a:t>
            </a:r>
          </a:p>
          <a:p>
            <a:pPr marL="0" indent="0" algn="ctr">
              <a:buNone/>
            </a:pPr>
            <a:endParaRPr lang="en-GB" sz="3600" noProof="0" dirty="0"/>
          </a:p>
          <a:p>
            <a:pPr marL="0" indent="0" algn="ctr">
              <a:buNone/>
            </a:pPr>
            <a:endParaRPr lang="en-GB" sz="3600" noProof="0" dirty="0"/>
          </a:p>
          <a:p>
            <a:pPr marL="0" indent="0" algn="ctr">
              <a:buNone/>
            </a:pPr>
            <a:r>
              <a:rPr lang="en-GB" sz="3200" noProof="0" dirty="0"/>
              <a:t>20% of the cases/events cause 80% of the variance</a:t>
            </a:r>
          </a:p>
        </p:txBody>
      </p:sp>
    </p:spTree>
    <p:extLst>
      <p:ext uri="{BB962C8B-B14F-4D97-AF65-F5344CB8AC3E}">
        <p14:creationId xmlns:p14="http://schemas.microsoft.com/office/powerpoint/2010/main" val="3058916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EF19CF-3419-40DD-85C2-2F360D295C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66</a:t>
            </a:fld>
            <a:endParaRPr lang="en-GB" dirty="0"/>
          </a:p>
        </p:txBody>
      </p:sp>
      <p:sp>
        <p:nvSpPr>
          <p:cNvPr id="2" name="Title 1"/>
          <p:cNvSpPr>
            <a:spLocks noGrp="1"/>
          </p:cNvSpPr>
          <p:nvPr>
            <p:ph type="title"/>
          </p:nvPr>
        </p:nvSpPr>
        <p:spPr>
          <a:xfrm>
            <a:off x="767408" y="183058"/>
            <a:ext cx="10657184" cy="1025227"/>
          </a:xfrm>
          <a:solidFill>
            <a:schemeClr val="bg1"/>
          </a:solidFill>
        </p:spPr>
        <p:txBody>
          <a:bodyPr anchor="ctr"/>
          <a:lstStyle/>
          <a:p>
            <a:pPr algn="ctr"/>
            <a:r>
              <a:rPr lang="en-GB" noProof="0" dirty="0"/>
              <a:t>First look with </a:t>
            </a:r>
            <a:r>
              <a:rPr lang="en-GB" noProof="0" dirty="0" err="1"/>
              <a:t>ProM</a:t>
            </a:r>
            <a:r>
              <a:rPr lang="en-GB" noProof="0" dirty="0"/>
              <a:t> and the dotted chart view</a:t>
            </a:r>
          </a:p>
        </p:txBody>
      </p:sp>
    </p:spTree>
    <p:extLst>
      <p:ext uri="{BB962C8B-B14F-4D97-AF65-F5344CB8AC3E}">
        <p14:creationId xmlns:p14="http://schemas.microsoft.com/office/powerpoint/2010/main" val="720247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CCF96F-C59E-4290-9910-B35B2CA7E7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843" y="0"/>
            <a:ext cx="11644313" cy="68580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67</a:t>
            </a:fld>
            <a:endParaRPr lang="en-GB" dirty="0"/>
          </a:p>
        </p:txBody>
      </p:sp>
      <p:sp>
        <p:nvSpPr>
          <p:cNvPr id="2" name="Title 1"/>
          <p:cNvSpPr>
            <a:spLocks noGrp="1"/>
          </p:cNvSpPr>
          <p:nvPr>
            <p:ph type="title"/>
          </p:nvPr>
        </p:nvSpPr>
        <p:spPr>
          <a:xfrm>
            <a:off x="695400" y="260647"/>
            <a:ext cx="10657184" cy="868066"/>
          </a:xfrm>
          <a:solidFill>
            <a:schemeClr val="bg1"/>
          </a:solidFill>
        </p:spPr>
        <p:txBody>
          <a:bodyPr anchor="ctr"/>
          <a:lstStyle/>
          <a:p>
            <a:pPr algn="ctr"/>
            <a:r>
              <a:rPr lang="en-GB" noProof="0" dirty="0"/>
              <a:t>Directly follows graph</a:t>
            </a:r>
          </a:p>
        </p:txBody>
      </p:sp>
    </p:spTree>
    <p:extLst>
      <p:ext uri="{BB962C8B-B14F-4D97-AF65-F5344CB8AC3E}">
        <p14:creationId xmlns:p14="http://schemas.microsoft.com/office/powerpoint/2010/main" val="2781077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8B037-09BE-4AD2-B380-F1B26632E1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25" y="995362"/>
            <a:ext cx="12020550" cy="4867275"/>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ABAC </a:t>
            </a:r>
            <a:r>
              <a:rPr lang="hu-HU" sz="2400" dirty="0" err="1"/>
              <a:t>workflow</a:t>
            </a:r>
            <a:r>
              <a:rPr lang="hu-HU" sz="2400" dirty="0"/>
              <a:t> </a:t>
            </a:r>
            <a:r>
              <a:rPr lang="hu-HU" sz="2400" dirty="0" err="1"/>
              <a:t>data</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dirty="0"/>
              <a:t/>
            </a:r>
            <a:br>
              <a:rPr lang="en-GB" dirty="0"/>
            </a:br>
            <a:r>
              <a:rPr lang="en-GB" dirty="0"/>
              <a:t/>
            </a:r>
            <a:br>
              <a:rPr lang="en-GB" dirty="0"/>
            </a:br>
            <a:r>
              <a:rPr lang="en-GB" dirty="0"/>
              <a:t/>
            </a:r>
            <a:br>
              <a:rPr lang="en-GB" dirty="0"/>
            </a:br>
            <a:endParaRPr lang="en-GB" dirty="0"/>
          </a:p>
        </p:txBody>
      </p:sp>
      <p:sp>
        <p:nvSpPr>
          <p:cNvPr id="2" name="Slide Number Placeholder 1"/>
          <p:cNvSpPr>
            <a:spLocks noGrp="1"/>
          </p:cNvSpPr>
          <p:nvPr>
            <p:ph type="sldNum" sz="quarter" idx="12"/>
          </p:nvPr>
        </p:nvSpPr>
        <p:spPr/>
        <p:txBody>
          <a:bodyPr/>
          <a:lstStyle/>
          <a:p>
            <a:r>
              <a:rPr lang="en-GB" dirty="0"/>
              <a:t>Page </a:t>
            </a:r>
            <a:fld id="{C26A69B5-200B-4E8E-9012-4EBB91306B1A}" type="slidenum">
              <a:rPr lang="en-GB" smtClean="0"/>
              <a:pPr/>
              <a:t>68</a:t>
            </a:fld>
            <a:endParaRPr lang="en-GB" dirty="0"/>
          </a:p>
        </p:txBody>
      </p:sp>
      <p:sp>
        <p:nvSpPr>
          <p:cNvPr id="10" name="Title 1">
            <a:extLst>
              <a:ext uri="{FF2B5EF4-FFF2-40B4-BE49-F238E27FC236}">
                <a16:creationId xmlns:a16="http://schemas.microsoft.com/office/drawing/2014/main" id="{F2A1BBB6-FE38-443C-A083-13FB7AEA1997}"/>
              </a:ext>
            </a:extLst>
          </p:cNvPr>
          <p:cNvSpPr txBox="1">
            <a:spLocks/>
          </p:cNvSpPr>
          <p:nvPr/>
        </p:nvSpPr>
        <p:spPr>
          <a:xfrm>
            <a:off x="1015973" y="642207"/>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err="1"/>
              <a:t>Disco</a:t>
            </a:r>
            <a:r>
              <a:rPr lang="hu-HU" sz="2400" dirty="0"/>
              <a:t> has </a:t>
            </a:r>
            <a:r>
              <a:rPr lang="hu-HU" sz="2400" dirty="0" err="1"/>
              <a:t>easy</a:t>
            </a:r>
            <a:r>
              <a:rPr lang="hu-HU" sz="2400" dirty="0"/>
              <a:t> </a:t>
            </a:r>
            <a:r>
              <a:rPr lang="hu-HU" sz="2400" dirty="0" err="1"/>
              <a:t>to</a:t>
            </a:r>
            <a:r>
              <a:rPr lang="hu-HU" sz="2400" dirty="0"/>
              <a:t> </a:t>
            </a:r>
            <a:r>
              <a:rPr lang="hu-HU" sz="2400" dirty="0" err="1"/>
              <a:t>use</a:t>
            </a:r>
            <a:r>
              <a:rPr lang="hu-HU" sz="2400" dirty="0"/>
              <a:t>, </a:t>
            </a:r>
            <a:r>
              <a:rPr lang="hu-HU" sz="2400" dirty="0" err="1"/>
              <a:t>histogram</a:t>
            </a:r>
            <a:r>
              <a:rPr lang="hu-HU" sz="2400" dirty="0"/>
              <a:t> </a:t>
            </a:r>
            <a:r>
              <a:rPr lang="hu-HU" sz="2400" dirty="0" err="1"/>
              <a:t>based</a:t>
            </a:r>
            <a:r>
              <a:rPr lang="hu-HU" sz="2400" dirty="0"/>
              <a:t> </a:t>
            </a:r>
            <a:r>
              <a:rPr lang="hu-HU" sz="2400" dirty="0" err="1"/>
              <a:t>filters</a:t>
            </a:r>
            <a:endParaRPr lang="en-GB" sz="2400" dirty="0"/>
          </a:p>
        </p:txBody>
      </p:sp>
      <p:sp>
        <p:nvSpPr>
          <p:cNvPr id="5" name="Rectangle 4">
            <a:extLst>
              <a:ext uri="{FF2B5EF4-FFF2-40B4-BE49-F238E27FC236}">
                <a16:creationId xmlns:a16="http://schemas.microsoft.com/office/drawing/2014/main" id="{BDB51B41-A4EB-437D-99EB-EFC7B5F5F3EB}"/>
              </a:ext>
            </a:extLst>
          </p:cNvPr>
          <p:cNvSpPr/>
          <p:nvPr/>
        </p:nvSpPr>
        <p:spPr>
          <a:xfrm>
            <a:off x="2643188" y="4943474"/>
            <a:ext cx="9358312" cy="728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ular Callout 15">
            <a:extLst>
              <a:ext uri="{FF2B5EF4-FFF2-40B4-BE49-F238E27FC236}">
                <a16:creationId xmlns:a16="http://schemas.microsoft.com/office/drawing/2014/main" id="{EB2CBB8B-192C-4731-A881-0398F851CC30}"/>
              </a:ext>
            </a:extLst>
          </p:cNvPr>
          <p:cNvSpPr/>
          <p:nvPr/>
        </p:nvSpPr>
        <p:spPr>
          <a:xfrm>
            <a:off x="8043539" y="1418512"/>
            <a:ext cx="3476461" cy="2010488"/>
          </a:xfrm>
          <a:prstGeom prst="wedgeRoundRectCallout">
            <a:avLst>
              <a:gd name="adj1" fmla="val -122159"/>
              <a:gd name="adj2" fmla="val 141674"/>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89% of </a:t>
            </a:r>
            <a:r>
              <a:rPr lang="hu-HU" sz="2000" dirty="0" err="1">
                <a:solidFill>
                  <a:schemeClr val="bg1"/>
                </a:solidFill>
              </a:rPr>
              <a:t>the</a:t>
            </a:r>
            <a:r>
              <a:rPr lang="hu-HU" sz="2000" dirty="0">
                <a:solidFill>
                  <a:schemeClr val="bg1"/>
                </a:solidFill>
              </a:rPr>
              <a:t> </a:t>
            </a:r>
            <a:r>
              <a:rPr lang="hu-HU" sz="2000" dirty="0" err="1">
                <a:solidFill>
                  <a:schemeClr val="bg1"/>
                </a:solidFill>
              </a:rPr>
              <a:t>cases</a:t>
            </a:r>
            <a:r>
              <a:rPr lang="hu-HU" sz="2000" dirty="0">
                <a:solidFill>
                  <a:schemeClr val="bg1"/>
                </a:solidFill>
              </a:rPr>
              <a:t> </a:t>
            </a:r>
            <a:r>
              <a:rPr lang="hu-HU" sz="2000" dirty="0" err="1">
                <a:solidFill>
                  <a:schemeClr val="bg1"/>
                </a:solidFill>
              </a:rPr>
              <a:t>are</a:t>
            </a:r>
            <a:r>
              <a:rPr lang="hu-HU" sz="2000" dirty="0">
                <a:solidFill>
                  <a:schemeClr val="bg1"/>
                </a:solidFill>
              </a:rPr>
              <a:t> </a:t>
            </a:r>
            <a:r>
              <a:rPr lang="hu-HU" sz="2000" dirty="0" err="1">
                <a:solidFill>
                  <a:schemeClr val="bg1"/>
                </a:solidFill>
              </a:rPr>
              <a:t>shorter</a:t>
            </a:r>
            <a:r>
              <a:rPr lang="hu-HU" sz="2000" dirty="0">
                <a:solidFill>
                  <a:schemeClr val="bg1"/>
                </a:solidFill>
              </a:rPr>
              <a:t> </a:t>
            </a:r>
            <a:r>
              <a:rPr lang="hu-HU" sz="2000" dirty="0" err="1">
                <a:solidFill>
                  <a:schemeClr val="bg1"/>
                </a:solidFill>
              </a:rPr>
              <a:t>than</a:t>
            </a:r>
            <a:r>
              <a:rPr lang="hu-HU" sz="2000" dirty="0">
                <a:solidFill>
                  <a:schemeClr val="bg1"/>
                </a:solidFill>
              </a:rPr>
              <a:t> 15 </a:t>
            </a:r>
            <a:r>
              <a:rPr lang="hu-HU" sz="2000" dirty="0" err="1">
                <a:solidFill>
                  <a:schemeClr val="bg1"/>
                </a:solidFill>
              </a:rPr>
              <a:t>days</a:t>
            </a:r>
            <a:r>
              <a:rPr lang="hu-HU" sz="2000" dirty="0">
                <a:solidFill>
                  <a:schemeClr val="bg1"/>
                </a:solidFill>
              </a:rPr>
              <a:t>. </a:t>
            </a:r>
            <a:r>
              <a:rPr lang="hu-HU" sz="2000" dirty="0" err="1">
                <a:solidFill>
                  <a:schemeClr val="bg1"/>
                </a:solidFill>
              </a:rPr>
              <a:t>Let’s</a:t>
            </a:r>
            <a:r>
              <a:rPr lang="hu-HU" sz="2000" dirty="0">
                <a:solidFill>
                  <a:schemeClr val="bg1"/>
                </a:solidFill>
              </a:rPr>
              <a:t> </a:t>
            </a:r>
            <a:r>
              <a:rPr lang="hu-HU" sz="2000" dirty="0" err="1">
                <a:solidFill>
                  <a:schemeClr val="bg1"/>
                </a:solidFill>
              </a:rPr>
              <a:t>try</a:t>
            </a:r>
            <a:r>
              <a:rPr lang="hu-HU" sz="2000" dirty="0">
                <a:solidFill>
                  <a:schemeClr val="bg1"/>
                </a:solidFill>
              </a:rPr>
              <a:t> </a:t>
            </a:r>
            <a:r>
              <a:rPr lang="hu-HU" sz="2000" dirty="0" err="1">
                <a:solidFill>
                  <a:schemeClr val="bg1"/>
                </a:solidFill>
              </a:rPr>
              <a:t>splitting</a:t>
            </a:r>
            <a:r>
              <a:rPr lang="hu-HU" sz="2000" dirty="0">
                <a:solidFill>
                  <a:schemeClr val="bg1"/>
                </a:solidFill>
              </a:rPr>
              <a:t> </a:t>
            </a:r>
            <a:r>
              <a:rPr lang="hu-HU" sz="2000" dirty="0" err="1">
                <a:solidFill>
                  <a:schemeClr val="bg1"/>
                </a:solidFill>
              </a:rPr>
              <a:t>up</a:t>
            </a:r>
            <a:r>
              <a:rPr lang="hu-HU" sz="2000" dirty="0">
                <a:solidFill>
                  <a:schemeClr val="bg1"/>
                </a:solidFill>
              </a:rPr>
              <a:t> </a:t>
            </a:r>
            <a:r>
              <a:rPr lang="hu-HU" sz="2000" dirty="0" err="1">
                <a:solidFill>
                  <a:schemeClr val="bg1"/>
                </a:solidFill>
              </a:rPr>
              <a:t>the</a:t>
            </a:r>
            <a:r>
              <a:rPr lang="hu-HU" sz="2000" dirty="0">
                <a:solidFill>
                  <a:schemeClr val="bg1"/>
                </a:solidFill>
              </a:rPr>
              <a:t> log </a:t>
            </a:r>
            <a:r>
              <a:rPr lang="hu-HU" sz="2000" dirty="0" err="1">
                <a:solidFill>
                  <a:schemeClr val="bg1"/>
                </a:solidFill>
              </a:rPr>
              <a:t>to</a:t>
            </a:r>
            <a:r>
              <a:rPr lang="hu-HU" sz="2000" dirty="0">
                <a:solidFill>
                  <a:schemeClr val="bg1"/>
                </a:solidFill>
              </a:rPr>
              <a:t> </a:t>
            </a:r>
            <a:r>
              <a:rPr lang="hu-HU" sz="2000" dirty="0" err="1">
                <a:solidFill>
                  <a:schemeClr val="bg1"/>
                </a:solidFill>
              </a:rPr>
              <a:t>cases</a:t>
            </a:r>
            <a:r>
              <a:rPr lang="hu-HU" sz="2000" dirty="0">
                <a:solidFill>
                  <a:schemeClr val="bg1"/>
                </a:solidFill>
              </a:rPr>
              <a:t> </a:t>
            </a:r>
            <a:r>
              <a:rPr lang="hu-HU" sz="2000" dirty="0" err="1">
                <a:solidFill>
                  <a:schemeClr val="bg1"/>
                </a:solidFill>
              </a:rPr>
              <a:t>solved</a:t>
            </a:r>
            <a:r>
              <a:rPr lang="hu-HU" sz="2000" dirty="0">
                <a:solidFill>
                  <a:schemeClr val="bg1"/>
                </a:solidFill>
              </a:rPr>
              <a:t> </a:t>
            </a:r>
            <a:r>
              <a:rPr lang="hu-HU" sz="2000" dirty="0" err="1">
                <a:solidFill>
                  <a:schemeClr val="bg1"/>
                </a:solidFill>
              </a:rPr>
              <a:t>within</a:t>
            </a:r>
            <a:r>
              <a:rPr lang="hu-HU" sz="2000" dirty="0">
                <a:solidFill>
                  <a:schemeClr val="bg1"/>
                </a:solidFill>
              </a:rPr>
              <a:t> a </a:t>
            </a:r>
            <a:r>
              <a:rPr lang="hu-HU" sz="2000" dirty="0" err="1">
                <a:solidFill>
                  <a:schemeClr val="bg1"/>
                </a:solidFill>
              </a:rPr>
              <a:t>day</a:t>
            </a:r>
            <a:r>
              <a:rPr lang="hu-HU" sz="2000" dirty="0">
                <a:solidFill>
                  <a:schemeClr val="bg1"/>
                </a:solidFill>
              </a:rPr>
              <a:t> and </a:t>
            </a:r>
            <a:r>
              <a:rPr lang="hu-HU" sz="2000" dirty="0" err="1">
                <a:solidFill>
                  <a:schemeClr val="bg1"/>
                </a:solidFill>
              </a:rPr>
              <a:t>to</a:t>
            </a:r>
            <a:r>
              <a:rPr lang="hu-HU" sz="2000" dirty="0">
                <a:solidFill>
                  <a:schemeClr val="bg1"/>
                </a:solidFill>
              </a:rPr>
              <a:t> </a:t>
            </a:r>
            <a:r>
              <a:rPr lang="hu-HU" sz="2000" dirty="0" err="1">
                <a:solidFill>
                  <a:schemeClr val="bg1"/>
                </a:solidFill>
              </a:rPr>
              <a:t>cases</a:t>
            </a:r>
            <a:r>
              <a:rPr lang="hu-HU" sz="2000" dirty="0">
                <a:solidFill>
                  <a:schemeClr val="bg1"/>
                </a:solidFill>
              </a:rPr>
              <a:t> </a:t>
            </a:r>
            <a:r>
              <a:rPr lang="hu-HU" sz="2000" dirty="0" err="1">
                <a:solidFill>
                  <a:schemeClr val="bg1"/>
                </a:solidFill>
              </a:rPr>
              <a:t>solved</a:t>
            </a:r>
            <a:r>
              <a:rPr lang="hu-HU" sz="2000" dirty="0">
                <a:solidFill>
                  <a:schemeClr val="bg1"/>
                </a:solidFill>
              </a:rPr>
              <a:t> </a:t>
            </a:r>
            <a:r>
              <a:rPr lang="hu-HU" sz="2000" dirty="0" err="1">
                <a:solidFill>
                  <a:schemeClr val="bg1"/>
                </a:solidFill>
              </a:rPr>
              <a:t>between</a:t>
            </a:r>
            <a:r>
              <a:rPr lang="hu-HU" sz="2000" dirty="0">
                <a:solidFill>
                  <a:schemeClr val="bg1"/>
                </a:solidFill>
              </a:rPr>
              <a:t> 2 and 15 </a:t>
            </a:r>
            <a:r>
              <a:rPr lang="hu-HU" sz="2000" dirty="0" err="1">
                <a:solidFill>
                  <a:schemeClr val="bg1"/>
                </a:solidFill>
              </a:rPr>
              <a:t>days</a:t>
            </a:r>
            <a:endParaRPr lang="en-GB" sz="2000" dirty="0">
              <a:solidFill>
                <a:schemeClr val="bg1"/>
              </a:solidFill>
            </a:endParaRPr>
          </a:p>
        </p:txBody>
      </p:sp>
    </p:spTree>
    <p:extLst>
      <p:ext uri="{BB962C8B-B14F-4D97-AF65-F5344CB8AC3E}">
        <p14:creationId xmlns:p14="http://schemas.microsoft.com/office/powerpoint/2010/main" val="1078046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B5FEE-E867-45FD-89FC-1143C8978B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60648"/>
            <a:ext cx="12192000" cy="6309159"/>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69</a:t>
            </a:fld>
            <a:endParaRPr lang="en-GB" dirty="0"/>
          </a:p>
        </p:txBody>
      </p:sp>
      <p:sp>
        <p:nvSpPr>
          <p:cNvPr id="2" name="Title 1"/>
          <p:cNvSpPr>
            <a:spLocks noGrp="1"/>
          </p:cNvSpPr>
          <p:nvPr>
            <p:ph type="title"/>
          </p:nvPr>
        </p:nvSpPr>
        <p:spPr>
          <a:xfrm>
            <a:off x="695400" y="260647"/>
            <a:ext cx="10657184" cy="1025227"/>
          </a:xfrm>
          <a:solidFill>
            <a:schemeClr val="bg1"/>
          </a:solidFill>
        </p:spPr>
        <p:txBody>
          <a:bodyPr anchor="ctr"/>
          <a:lstStyle/>
          <a:p>
            <a:pPr algn="ctr"/>
            <a:r>
              <a:rPr lang="en-GB" noProof="0" dirty="0"/>
              <a:t>Split by duration (within a day)</a:t>
            </a:r>
          </a:p>
        </p:txBody>
      </p:sp>
    </p:spTree>
    <p:extLst>
      <p:ext uri="{BB962C8B-B14F-4D97-AF65-F5344CB8AC3E}">
        <p14:creationId xmlns:p14="http://schemas.microsoft.com/office/powerpoint/2010/main" val="91631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Input data for process mining</a:t>
            </a:r>
          </a:p>
        </p:txBody>
      </p:sp>
      <p:graphicFrame>
        <p:nvGraphicFramePr>
          <p:cNvPr id="5" name="Table 4"/>
          <p:cNvGraphicFramePr>
            <a:graphicFrameLocks noGrp="1"/>
          </p:cNvGraphicFramePr>
          <p:nvPr>
            <p:extLst>
              <p:ext uri="{D42A27DB-BD31-4B8C-83A1-F6EECF244321}">
                <p14:modId xmlns:p14="http://schemas.microsoft.com/office/powerpoint/2010/main" val="864224553"/>
              </p:ext>
            </p:extLst>
          </p:nvPr>
        </p:nvGraphicFramePr>
        <p:xfrm>
          <a:off x="994611" y="1106904"/>
          <a:ext cx="8125389" cy="4892853"/>
        </p:xfrm>
        <a:graphic>
          <a:graphicData uri="http://schemas.openxmlformats.org/drawingml/2006/table">
            <a:tbl>
              <a:tblPr>
                <a:tableStyleId>{5C22544A-7EE6-4342-B048-85BDC9FD1C3A}</a:tableStyleId>
              </a:tblPr>
              <a:tblGrid>
                <a:gridCol w="1136608">
                  <a:extLst>
                    <a:ext uri="{9D8B030D-6E8A-4147-A177-3AD203B41FA5}">
                      <a16:colId xmlns:a16="http://schemas.microsoft.com/office/drawing/2014/main" val="1800127177"/>
                    </a:ext>
                  </a:extLst>
                </a:gridCol>
                <a:gridCol w="3545132">
                  <a:extLst>
                    <a:ext uri="{9D8B030D-6E8A-4147-A177-3AD203B41FA5}">
                      <a16:colId xmlns:a16="http://schemas.microsoft.com/office/drawing/2014/main" val="1699761686"/>
                    </a:ext>
                  </a:extLst>
                </a:gridCol>
                <a:gridCol w="1441056">
                  <a:extLst>
                    <a:ext uri="{9D8B030D-6E8A-4147-A177-3AD203B41FA5}">
                      <a16:colId xmlns:a16="http://schemas.microsoft.com/office/drawing/2014/main" val="1891934395"/>
                    </a:ext>
                  </a:extLst>
                </a:gridCol>
                <a:gridCol w="2002593">
                  <a:extLst>
                    <a:ext uri="{9D8B030D-6E8A-4147-A177-3AD203B41FA5}">
                      <a16:colId xmlns:a16="http://schemas.microsoft.com/office/drawing/2014/main" val="485079701"/>
                    </a:ext>
                  </a:extLst>
                </a:gridCol>
              </a:tblGrid>
              <a:tr h="232993">
                <a:tc>
                  <a:txBody>
                    <a:bodyPr/>
                    <a:lstStyle/>
                    <a:p>
                      <a:pPr algn="l" fontAlgn="b"/>
                      <a:r>
                        <a:rPr lang="en-GB" sz="1000" u="none" strike="noStrike">
                          <a:effectLst/>
                        </a:rPr>
                        <a:t>Cons_ID</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dirty="0">
                          <a:effectLst/>
                        </a:rPr>
                        <a:t>Event</a:t>
                      </a:r>
                      <a:endParaRPr lang="en-GB" sz="1000" b="0" i="0" u="none" strike="noStrike" dirty="0">
                        <a:effectLst/>
                        <a:latin typeface="Arial" panose="020B0604020202020204" pitchFamily="34" charset="0"/>
                      </a:endParaRPr>
                    </a:p>
                  </a:txBody>
                  <a:tcPr marL="9525" marR="9525" marT="9525" marB="0" anchor="b"/>
                </a:tc>
                <a:tc>
                  <a:txBody>
                    <a:bodyPr/>
                    <a:lstStyle/>
                    <a:p>
                      <a:pPr algn="l" fontAlgn="b"/>
                      <a:r>
                        <a:rPr lang="en-GB" sz="1000" u="none" strike="noStrike">
                          <a:effectLst/>
                        </a:rPr>
                        <a:t>Start</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End_theoretical</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080998066"/>
                  </a:ext>
                </a:extLst>
              </a:tr>
              <a:tr h="232993">
                <a:tc>
                  <a:txBody>
                    <a:bodyPr/>
                    <a:lstStyle/>
                    <a:p>
                      <a:pPr algn="l" fontAlgn="b"/>
                      <a:r>
                        <a:rPr lang="en-GB" sz="1000" u="none" strike="noStrike">
                          <a:effectLst/>
                        </a:rPr>
                        <a:t>PC-10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Survey (National Authorities)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2014-09-01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2015-02-01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714279505"/>
                  </a:ext>
                </a:extLst>
              </a:tr>
              <a:tr h="232993">
                <a:tc>
                  <a:txBody>
                    <a:bodyPr/>
                    <a:lstStyle/>
                    <a:p>
                      <a:pPr algn="l" fontAlgn="b"/>
                      <a:r>
                        <a:rPr lang="en-GB" sz="1000" u="none" strike="noStrike">
                          <a:effectLst/>
                        </a:rPr>
                        <a:t>PC-10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Conferences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2014-11-01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2016-03-01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853735654"/>
                  </a:ext>
                </a:extLst>
              </a:tr>
              <a:tr h="232993">
                <a:tc>
                  <a:txBody>
                    <a:bodyPr/>
                    <a:lstStyle/>
                    <a:p>
                      <a:pPr algn="l" fontAlgn="b"/>
                      <a:r>
                        <a:rPr lang="en-GB" sz="1000" u="none" strike="noStrike">
                          <a:effectLst/>
                        </a:rPr>
                        <a:t>PC-10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Expert/focus groups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2015-03-01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2016-02-01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29796143"/>
                  </a:ext>
                </a:extLst>
              </a:tr>
              <a:tr h="232993">
                <a:tc>
                  <a:txBody>
                    <a:bodyPr/>
                    <a:lstStyle/>
                    <a:p>
                      <a:pPr algn="l" fontAlgn="b"/>
                      <a:r>
                        <a:rPr lang="en-GB" sz="1000" u="none" strike="noStrike">
                          <a:effectLst/>
                        </a:rPr>
                        <a:t>PC-1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2015-05-07</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2015-06-04</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619458259"/>
                  </a:ext>
                </a:extLst>
              </a:tr>
              <a:tr h="232993">
                <a:tc>
                  <a:txBody>
                    <a:bodyPr/>
                    <a:lstStyle/>
                    <a:p>
                      <a:pPr algn="l" fontAlgn="b"/>
                      <a:r>
                        <a:rPr lang="en-GB" sz="1000" u="none" strike="noStrike">
                          <a:effectLst/>
                        </a:rPr>
                        <a:t>PC-18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Survey (other)</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2015-06-26</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2015-09-01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599323176"/>
                  </a:ext>
                </a:extLst>
              </a:tr>
              <a:tr h="232993">
                <a:tc>
                  <a:txBody>
                    <a:bodyPr/>
                    <a:lstStyle/>
                    <a:p>
                      <a:pPr algn="l" fontAlgn="b"/>
                      <a:r>
                        <a:rPr lang="en-GB" sz="1000" u="none" strike="noStrike">
                          <a:effectLst/>
                        </a:rPr>
                        <a:t>PC-11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2015-07-23</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2015-08-20</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1633684"/>
                  </a:ext>
                </a:extLst>
              </a:tr>
              <a:tr h="232993">
                <a:tc>
                  <a:txBody>
                    <a:bodyPr/>
                    <a:lstStyle/>
                    <a:p>
                      <a:pPr algn="l" fontAlgn="b"/>
                      <a:r>
                        <a:rPr lang="en-GB" sz="1000" u="none" strike="noStrike">
                          <a:effectLst/>
                        </a:rPr>
                        <a:t>PC-20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2015-09-28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dirty="0">
                          <a:effectLst/>
                        </a:rPr>
                        <a:t>2015-10-26</a:t>
                      </a:r>
                      <a:endParaRPr lang="en-GB" sz="10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1858648944"/>
                  </a:ext>
                </a:extLst>
              </a:tr>
              <a:tr h="232993">
                <a:tc>
                  <a:txBody>
                    <a:bodyPr/>
                    <a:lstStyle/>
                    <a:p>
                      <a:pPr algn="l" fontAlgn="b"/>
                      <a:r>
                        <a:rPr lang="en-GB" sz="1000" u="none" strike="noStrike">
                          <a:effectLst/>
                        </a:rPr>
                        <a:t>PC-11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Expert/focus groups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2015-10-01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2016-05-01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69961209"/>
                  </a:ext>
                </a:extLst>
              </a:tr>
              <a:tr h="232993">
                <a:tc>
                  <a:txBody>
                    <a:bodyPr/>
                    <a:lstStyle/>
                    <a:p>
                      <a:pPr algn="l" fontAlgn="b"/>
                      <a:r>
                        <a:rPr lang="en-GB" sz="1000" u="none" strike="noStrike">
                          <a:effectLst/>
                        </a:rPr>
                        <a:t>PC-10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Workshops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2015-10-01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2015-10-31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15027409"/>
                  </a:ext>
                </a:extLst>
              </a:tr>
              <a:tr h="232993">
                <a:tc>
                  <a:txBody>
                    <a:bodyPr/>
                    <a:lstStyle/>
                    <a:p>
                      <a:pPr algn="l" fontAlgn="b"/>
                      <a:r>
                        <a:rPr lang="en-GB" sz="1000" u="none" strike="noStrike">
                          <a:effectLst/>
                        </a:rPr>
                        <a:t>PC-5</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2015-11-30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2015-12-28</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633920393"/>
                  </a:ext>
                </a:extLst>
              </a:tr>
              <a:tr h="232993">
                <a:tc>
                  <a:txBody>
                    <a:bodyPr/>
                    <a:lstStyle/>
                    <a:p>
                      <a:pPr algn="l" fontAlgn="b"/>
                      <a:r>
                        <a:rPr lang="en-GB" sz="1000" u="none" strike="noStrike">
                          <a:effectLst/>
                        </a:rPr>
                        <a:t>PC-12</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2015-12-08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2016-01-05</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682961530"/>
                  </a:ext>
                </a:extLst>
              </a:tr>
              <a:tr h="232993">
                <a:tc>
                  <a:txBody>
                    <a:bodyPr/>
                    <a:lstStyle/>
                    <a:p>
                      <a:pPr algn="l" fontAlgn="b"/>
                      <a:r>
                        <a:rPr lang="en-GB" sz="1000" u="none" strike="noStrike">
                          <a:effectLst/>
                        </a:rPr>
                        <a:t>PC-19</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2015-12-08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2016-01-05</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608646650"/>
                  </a:ext>
                </a:extLst>
              </a:tr>
              <a:tr h="232993">
                <a:tc>
                  <a:txBody>
                    <a:bodyPr/>
                    <a:lstStyle/>
                    <a:p>
                      <a:pPr algn="l" fontAlgn="b"/>
                      <a:r>
                        <a:rPr lang="en-GB" sz="1000" u="none" strike="noStrike">
                          <a:effectLst/>
                        </a:rPr>
                        <a:t>PC-10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OPC</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2016-01-12</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2016-04-06</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995985021"/>
                  </a:ext>
                </a:extLst>
              </a:tr>
              <a:tr h="232993">
                <a:tc>
                  <a:txBody>
                    <a:bodyPr/>
                    <a:lstStyle/>
                    <a:p>
                      <a:pPr algn="l" fontAlgn="b"/>
                      <a:r>
                        <a:rPr lang="en-GB" sz="1000" u="none" strike="noStrike">
                          <a:effectLst/>
                        </a:rPr>
                        <a:t>PC-8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Roadmap</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2016-01-18</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2016-02-15</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368826138"/>
                  </a:ext>
                </a:extLst>
              </a:tr>
              <a:tr h="232993">
                <a:tc>
                  <a:txBody>
                    <a:bodyPr/>
                    <a:lstStyle/>
                    <a:p>
                      <a:pPr algn="l" fontAlgn="b"/>
                      <a:r>
                        <a:rPr lang="en-GB" sz="1000" u="none" strike="noStrike">
                          <a:effectLst/>
                        </a:rPr>
                        <a:t>PC-9</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Conferences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2016-02-01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2017-10-01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372643593"/>
                  </a:ext>
                </a:extLst>
              </a:tr>
              <a:tr h="232993">
                <a:tc>
                  <a:txBody>
                    <a:bodyPr/>
                    <a:lstStyle/>
                    <a:p>
                      <a:pPr algn="l" fontAlgn="b"/>
                      <a:r>
                        <a:rPr lang="en-GB" sz="1000" u="none" strike="noStrike">
                          <a:effectLst/>
                        </a:rPr>
                        <a:t>PC-11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OPC</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2016-02-15</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2016-05-31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676156731"/>
                  </a:ext>
                </a:extLst>
              </a:tr>
              <a:tr h="232993">
                <a:tc>
                  <a:txBody>
                    <a:bodyPr/>
                    <a:lstStyle/>
                    <a:p>
                      <a:pPr algn="l" fontAlgn="b"/>
                      <a:r>
                        <a:rPr lang="en-GB" sz="1000" u="none" strike="noStrike">
                          <a:effectLst/>
                        </a:rPr>
                        <a:t>PC-11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Survey (other)</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2016-02-15</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2016-05-31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264488747"/>
                  </a:ext>
                </a:extLst>
              </a:tr>
              <a:tr h="232993">
                <a:tc>
                  <a:txBody>
                    <a:bodyPr/>
                    <a:lstStyle/>
                    <a:p>
                      <a:pPr algn="l" fontAlgn="b"/>
                      <a:r>
                        <a:rPr lang="en-GB" sz="1000" u="none" strike="noStrike">
                          <a:effectLst/>
                        </a:rPr>
                        <a:t>PC-1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OPC</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2016-03-01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2016-06-01</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121988370"/>
                  </a:ext>
                </a:extLst>
              </a:tr>
              <a:tr h="232993">
                <a:tc>
                  <a:txBody>
                    <a:bodyPr/>
                    <a:lstStyle/>
                    <a:p>
                      <a:pPr algn="l" fontAlgn="b"/>
                      <a:r>
                        <a:rPr lang="en-GB" sz="1000" u="none" strike="noStrike">
                          <a:effectLst/>
                        </a:rPr>
                        <a:t>PC-20</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Interviews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2016-03-15</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2016-08-24</a:t>
                      </a:r>
                      <a:endParaRPr lang="en-GB"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215565898"/>
                  </a:ext>
                </a:extLst>
              </a:tr>
              <a:tr h="232993">
                <a:tc>
                  <a:txBody>
                    <a:bodyPr/>
                    <a:lstStyle/>
                    <a:p>
                      <a:pPr algn="l" fontAlgn="b"/>
                      <a:r>
                        <a:rPr lang="en-GB" sz="1000" u="none" strike="noStrike">
                          <a:effectLst/>
                        </a:rPr>
                        <a:t>PC-14</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Expert/focus groups</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a:effectLst/>
                        </a:rPr>
                        <a:t>2016-04-01</a:t>
                      </a:r>
                      <a:endParaRPr lang="en-GB" sz="1000" b="0" i="0" u="none" strike="noStrike">
                        <a:effectLst/>
                        <a:latin typeface="Arial" panose="020B0604020202020204" pitchFamily="34" charset="0"/>
                      </a:endParaRPr>
                    </a:p>
                  </a:txBody>
                  <a:tcPr marL="9525" marR="9525" marT="9525" marB="0" anchor="b"/>
                </a:tc>
                <a:tc>
                  <a:txBody>
                    <a:bodyPr/>
                    <a:lstStyle/>
                    <a:p>
                      <a:pPr algn="l" fontAlgn="b"/>
                      <a:r>
                        <a:rPr lang="en-GB" sz="1000" u="none" strike="noStrike" dirty="0">
                          <a:effectLst/>
                        </a:rPr>
                        <a:t>2017-04-01</a:t>
                      </a:r>
                      <a:endParaRPr lang="en-GB" sz="10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19627940"/>
                  </a:ext>
                </a:extLst>
              </a:tr>
            </a:tbl>
          </a:graphicData>
        </a:graphic>
      </p:graphicFrame>
      <p:sp>
        <p:nvSpPr>
          <p:cNvPr id="6" name="Rounded Rectangular Callout 15">
            <a:extLst>
              <a:ext uri="{FF2B5EF4-FFF2-40B4-BE49-F238E27FC236}">
                <a16:creationId xmlns:a16="http://schemas.microsoft.com/office/drawing/2014/main" id="{7D667D58-8AC3-4FDA-8324-66FBCBAC3336}"/>
              </a:ext>
            </a:extLst>
          </p:cNvPr>
          <p:cNvSpPr/>
          <p:nvPr/>
        </p:nvSpPr>
        <p:spPr>
          <a:xfrm>
            <a:off x="8763067" y="1638416"/>
            <a:ext cx="2756933" cy="3703605"/>
          </a:xfrm>
          <a:prstGeom prst="wedgeRoundRectCallout">
            <a:avLst>
              <a:gd name="adj1" fmla="val -206889"/>
              <a:gd name="adj2" fmla="val 6258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Open public consultations: events and start/completion dates for each event within an OPC.</a:t>
            </a:r>
          </a:p>
          <a:p>
            <a:endParaRPr lang="en-GB" sz="2000" dirty="0">
              <a:solidFill>
                <a:schemeClr val="bg1"/>
              </a:solidFill>
            </a:endParaRPr>
          </a:p>
          <a:p>
            <a:r>
              <a:rPr lang="en-GB" sz="2000" dirty="0">
                <a:solidFill>
                  <a:schemeClr val="bg1"/>
                </a:solidFill>
              </a:rPr>
              <a:t>Process data is everywhere!</a:t>
            </a:r>
          </a:p>
        </p:txBody>
      </p:sp>
    </p:spTree>
    <p:extLst>
      <p:ext uri="{BB962C8B-B14F-4D97-AF65-F5344CB8AC3E}">
        <p14:creationId xmlns:p14="http://schemas.microsoft.com/office/powerpoint/2010/main" val="1400595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2C9E89-AD50-4885-B14A-6D8A2E7352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88192"/>
            <a:ext cx="12192000" cy="6281615"/>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70</a:t>
            </a:fld>
            <a:endParaRPr lang="en-GB" dirty="0"/>
          </a:p>
        </p:txBody>
      </p:sp>
      <p:sp>
        <p:nvSpPr>
          <p:cNvPr id="2" name="Title 1"/>
          <p:cNvSpPr>
            <a:spLocks noGrp="1"/>
          </p:cNvSpPr>
          <p:nvPr>
            <p:ph type="title"/>
          </p:nvPr>
        </p:nvSpPr>
        <p:spPr>
          <a:xfrm>
            <a:off x="695400" y="260647"/>
            <a:ext cx="10657184" cy="1039516"/>
          </a:xfrm>
          <a:solidFill>
            <a:schemeClr val="bg1"/>
          </a:solidFill>
        </p:spPr>
        <p:txBody>
          <a:bodyPr anchor="ctr"/>
          <a:lstStyle/>
          <a:p>
            <a:pPr algn="ctr"/>
            <a:r>
              <a:rPr lang="en-GB" noProof="0" dirty="0"/>
              <a:t>Split by duration (within a day)</a:t>
            </a:r>
          </a:p>
        </p:txBody>
      </p:sp>
    </p:spTree>
    <p:extLst>
      <p:ext uri="{BB962C8B-B14F-4D97-AF65-F5344CB8AC3E}">
        <p14:creationId xmlns:p14="http://schemas.microsoft.com/office/powerpoint/2010/main" val="3617986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5537E9-71C0-4A51-8FE2-7A77674FB5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6135" y="0"/>
            <a:ext cx="5179730" cy="68580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71</a:t>
            </a:fld>
            <a:endParaRPr lang="en-GB" dirty="0"/>
          </a:p>
        </p:txBody>
      </p:sp>
      <p:sp>
        <p:nvSpPr>
          <p:cNvPr id="2" name="Title 1"/>
          <p:cNvSpPr>
            <a:spLocks noGrp="1"/>
          </p:cNvSpPr>
          <p:nvPr>
            <p:ph type="title"/>
          </p:nvPr>
        </p:nvSpPr>
        <p:spPr>
          <a:xfrm>
            <a:off x="695400" y="260646"/>
            <a:ext cx="10657184" cy="710903"/>
          </a:xfrm>
          <a:solidFill>
            <a:schemeClr val="bg1"/>
          </a:solidFill>
        </p:spPr>
        <p:txBody>
          <a:bodyPr anchor="ctr"/>
          <a:lstStyle/>
          <a:p>
            <a:pPr algn="ctr"/>
            <a:r>
              <a:rPr lang="en-GB" noProof="0" dirty="0"/>
              <a:t>Split by duration (2-15 days)</a:t>
            </a:r>
          </a:p>
        </p:txBody>
      </p:sp>
    </p:spTree>
    <p:extLst>
      <p:ext uri="{BB962C8B-B14F-4D97-AF65-F5344CB8AC3E}">
        <p14:creationId xmlns:p14="http://schemas.microsoft.com/office/powerpoint/2010/main" val="3922677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774434-C0FC-470E-85FE-3FDEA19A8D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277" y="0"/>
            <a:ext cx="11769445" cy="68580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72</a:t>
            </a:fld>
            <a:endParaRPr lang="en-GB" dirty="0"/>
          </a:p>
        </p:txBody>
      </p:sp>
      <p:sp>
        <p:nvSpPr>
          <p:cNvPr id="2" name="Title 1"/>
          <p:cNvSpPr>
            <a:spLocks noGrp="1"/>
          </p:cNvSpPr>
          <p:nvPr>
            <p:ph type="title"/>
          </p:nvPr>
        </p:nvSpPr>
        <p:spPr>
          <a:xfrm>
            <a:off x="695400" y="260647"/>
            <a:ext cx="10657184" cy="868066"/>
          </a:xfrm>
          <a:solidFill>
            <a:schemeClr val="bg1"/>
          </a:solidFill>
        </p:spPr>
        <p:txBody>
          <a:bodyPr anchor="ctr"/>
          <a:lstStyle/>
          <a:p>
            <a:pPr algn="ctr"/>
            <a:r>
              <a:rPr lang="en-GB" noProof="0" dirty="0"/>
              <a:t>Agents vs Customers</a:t>
            </a:r>
          </a:p>
        </p:txBody>
      </p:sp>
    </p:spTree>
    <p:extLst>
      <p:ext uri="{BB962C8B-B14F-4D97-AF65-F5344CB8AC3E}">
        <p14:creationId xmlns:p14="http://schemas.microsoft.com/office/powerpoint/2010/main" val="949075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20CF11-9870-47FD-A6F5-EF4A68CDBF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89" y="0"/>
            <a:ext cx="11751422" cy="68580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73</a:t>
            </a:fld>
            <a:endParaRPr lang="en-GB" dirty="0"/>
          </a:p>
        </p:txBody>
      </p:sp>
      <p:sp>
        <p:nvSpPr>
          <p:cNvPr id="2" name="Title 1"/>
          <p:cNvSpPr>
            <a:spLocks noGrp="1"/>
          </p:cNvSpPr>
          <p:nvPr>
            <p:ph type="title"/>
          </p:nvPr>
        </p:nvSpPr>
        <p:spPr>
          <a:xfrm>
            <a:off x="695400" y="260647"/>
            <a:ext cx="10657184" cy="868066"/>
          </a:xfrm>
          <a:solidFill>
            <a:schemeClr val="bg1"/>
          </a:solidFill>
        </p:spPr>
        <p:txBody>
          <a:bodyPr anchor="ctr"/>
          <a:lstStyle/>
          <a:p>
            <a:pPr algn="ctr"/>
            <a:r>
              <a:rPr lang="en-GB" noProof="0" dirty="0"/>
              <a:t>Agents vs time of activity</a:t>
            </a:r>
          </a:p>
        </p:txBody>
      </p:sp>
    </p:spTree>
    <p:extLst>
      <p:ext uri="{BB962C8B-B14F-4D97-AF65-F5344CB8AC3E}">
        <p14:creationId xmlns:p14="http://schemas.microsoft.com/office/powerpoint/2010/main" val="3472427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7E7461-1AE4-4D5E-BEBF-FA8BF0BEE1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277" y="0"/>
            <a:ext cx="11769445" cy="68580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74</a:t>
            </a:fld>
            <a:endParaRPr lang="en-GB" dirty="0"/>
          </a:p>
        </p:txBody>
      </p:sp>
      <p:sp>
        <p:nvSpPr>
          <p:cNvPr id="2" name="Title 1"/>
          <p:cNvSpPr>
            <a:spLocks noGrp="1"/>
          </p:cNvSpPr>
          <p:nvPr>
            <p:ph type="title"/>
          </p:nvPr>
        </p:nvSpPr>
        <p:spPr>
          <a:xfrm>
            <a:off x="695400" y="260647"/>
            <a:ext cx="10657184" cy="868066"/>
          </a:xfrm>
          <a:solidFill>
            <a:schemeClr val="bg1"/>
          </a:solidFill>
        </p:spPr>
        <p:txBody>
          <a:bodyPr anchor="ctr"/>
          <a:lstStyle/>
          <a:p>
            <a:pPr algn="ctr"/>
            <a:r>
              <a:rPr lang="en-GB" noProof="0" dirty="0"/>
              <a:t>Duration, category vs time of the week</a:t>
            </a:r>
          </a:p>
        </p:txBody>
      </p:sp>
    </p:spTree>
    <p:extLst>
      <p:ext uri="{BB962C8B-B14F-4D97-AF65-F5344CB8AC3E}">
        <p14:creationId xmlns:p14="http://schemas.microsoft.com/office/powerpoint/2010/main" val="1174326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Lessons learned</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75</a:t>
            </a:fld>
            <a:endParaRPr lang="en-GB" dirty="0"/>
          </a:p>
        </p:txBody>
      </p:sp>
      <p:sp>
        <p:nvSpPr>
          <p:cNvPr id="15" name="Content Placeholder 2"/>
          <p:cNvSpPr>
            <a:spLocks noGrp="1"/>
          </p:cNvSpPr>
          <p:nvPr>
            <p:ph idx="1"/>
          </p:nvPr>
        </p:nvSpPr>
        <p:spPr>
          <a:xfrm>
            <a:off x="838200" y="1825625"/>
            <a:ext cx="10515600" cy="4351338"/>
          </a:xfrm>
        </p:spPr>
        <p:txBody>
          <a:bodyPr>
            <a:normAutofit fontScale="92500" lnSpcReduction="10000"/>
          </a:bodyPr>
          <a:lstStyle/>
          <a:p>
            <a:r>
              <a:rPr lang="en-GB" sz="2400" noProof="0" dirty="0"/>
              <a:t>DO NOT assume that an event log will be easy to understand</a:t>
            </a:r>
          </a:p>
          <a:p>
            <a:endParaRPr lang="en-GB" sz="2400" noProof="0" dirty="0"/>
          </a:p>
          <a:p>
            <a:r>
              <a:rPr lang="en-GB" sz="2400" noProof="0" dirty="0"/>
              <a:t>Use text mining tools to anonymise data, merge duplicate event names and quantify some of the unstructured textual data contained in description fields</a:t>
            </a:r>
          </a:p>
          <a:p>
            <a:pPr marL="0" indent="0">
              <a:buNone/>
            </a:pPr>
            <a:endParaRPr lang="en-GB" sz="2400" noProof="0" dirty="0"/>
          </a:p>
          <a:p>
            <a:r>
              <a:rPr lang="en-GB" sz="2400" noProof="0" dirty="0"/>
              <a:t>Be careful! Log content may contain personal data in fields where you are not expecting it! (e.g.: email text copied into description fields)</a:t>
            </a:r>
          </a:p>
          <a:p>
            <a:endParaRPr lang="en-GB" sz="2400" noProof="0" dirty="0"/>
          </a:p>
          <a:p>
            <a:r>
              <a:rPr lang="en-GB" sz="2400" noProof="0" dirty="0"/>
              <a:t>Use your intuition and explore correlations and histograms</a:t>
            </a:r>
          </a:p>
          <a:p>
            <a:endParaRPr lang="en-GB" sz="2400" noProof="0" dirty="0"/>
          </a:p>
          <a:p>
            <a:r>
              <a:rPr lang="en-GB" sz="2400" noProof="0" dirty="0"/>
              <a:t>The dotted chart view of </a:t>
            </a:r>
            <a:r>
              <a:rPr lang="en-GB" sz="2400" noProof="0" dirty="0" err="1"/>
              <a:t>ProM</a:t>
            </a:r>
            <a:r>
              <a:rPr lang="en-GB" sz="2400" noProof="0" dirty="0"/>
              <a:t> is very useful to get a „feel” for the data, and Disco has very nice histograms to help you slicing up the log data</a:t>
            </a:r>
          </a:p>
          <a:p>
            <a:endParaRPr lang="en-GB" sz="2400" noProof="0" dirty="0"/>
          </a:p>
        </p:txBody>
      </p:sp>
    </p:spTree>
    <p:extLst>
      <p:ext uri="{BB962C8B-B14F-4D97-AF65-F5344CB8AC3E}">
        <p14:creationId xmlns:p14="http://schemas.microsoft.com/office/powerpoint/2010/main" val="3002236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Recommendations</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76</a:t>
            </a:fld>
            <a:endParaRPr lang="en-GB" dirty="0"/>
          </a:p>
        </p:txBody>
      </p:sp>
      <p:sp>
        <p:nvSpPr>
          <p:cNvPr id="15" name="Content Placeholder 2"/>
          <p:cNvSpPr>
            <a:spLocks noGrp="1"/>
          </p:cNvSpPr>
          <p:nvPr>
            <p:ph idx="1"/>
          </p:nvPr>
        </p:nvSpPr>
        <p:spPr>
          <a:xfrm>
            <a:off x="838200" y="1825625"/>
            <a:ext cx="10515600" cy="4351338"/>
          </a:xfrm>
        </p:spPr>
        <p:txBody>
          <a:bodyPr>
            <a:normAutofit lnSpcReduction="10000"/>
          </a:bodyPr>
          <a:lstStyle/>
          <a:p>
            <a:r>
              <a:rPr lang="en-GB" sz="2400" noProof="0" dirty="0"/>
              <a:t>Start small: download a copy of </a:t>
            </a:r>
            <a:r>
              <a:rPr lang="en-GB" sz="2400" noProof="0" dirty="0" err="1"/>
              <a:t>ProM</a:t>
            </a:r>
            <a:r>
              <a:rPr lang="en-GB" sz="2400" noProof="0" dirty="0"/>
              <a:t> or </a:t>
            </a:r>
            <a:r>
              <a:rPr lang="en-GB" sz="2400" noProof="0" dirty="0" err="1"/>
              <a:t>Fluxicon</a:t>
            </a:r>
            <a:r>
              <a:rPr lang="en-GB" sz="2400" noProof="0" dirty="0"/>
              <a:t> Disco (demo) or register for </a:t>
            </a:r>
            <a:r>
              <a:rPr lang="en-GB" sz="2400" noProof="0" dirty="0" err="1"/>
              <a:t>Celonis</a:t>
            </a:r>
            <a:r>
              <a:rPr lang="en-GB" sz="2400" noProof="0" dirty="0"/>
              <a:t> cloud or contact </a:t>
            </a:r>
            <a:r>
              <a:rPr lang="en-GB" sz="2400" noProof="0" dirty="0" err="1"/>
              <a:t>Minit</a:t>
            </a:r>
            <a:endParaRPr lang="en-GB" sz="2400" noProof="0" dirty="0"/>
          </a:p>
          <a:p>
            <a:r>
              <a:rPr lang="en-GB" sz="2400" noProof="0" dirty="0"/>
              <a:t>Start small: find an existing dataset that may be a good fit for process mining explorations</a:t>
            </a:r>
          </a:p>
          <a:p>
            <a:r>
              <a:rPr lang="en-GB" sz="2400" noProof="0" dirty="0"/>
              <a:t>Watch the Process Mining course on Coursera (</a:t>
            </a:r>
            <a:r>
              <a:rPr lang="en-GB" sz="2400" noProof="0" dirty="0">
                <a:hlinkClick r:id="rId3"/>
              </a:rPr>
              <a:t>https://www.coursera.org/learn/process-mining</a:t>
            </a:r>
            <a:r>
              <a:rPr lang="en-GB" sz="2400" noProof="0" dirty="0"/>
              <a:t>) and the </a:t>
            </a:r>
            <a:r>
              <a:rPr lang="en-GB" sz="2400" noProof="0" dirty="0" err="1"/>
              <a:t>ProM</a:t>
            </a:r>
            <a:r>
              <a:rPr lang="en-GB" sz="2400" noProof="0" dirty="0"/>
              <a:t> course on </a:t>
            </a:r>
            <a:r>
              <a:rPr lang="en-GB" sz="2400" noProof="0" dirty="0" err="1"/>
              <a:t>FutureLearn</a:t>
            </a:r>
            <a:r>
              <a:rPr lang="en-GB" sz="2400" noProof="0" dirty="0"/>
              <a:t> (</a:t>
            </a:r>
            <a:r>
              <a:rPr lang="en-GB" sz="2400" noProof="0" dirty="0">
                <a:hlinkClick r:id="rId4"/>
              </a:rPr>
              <a:t>https://www.futurelearn.com/courses/process-mining</a:t>
            </a:r>
            <a:r>
              <a:rPr lang="en-GB" sz="2400" noProof="0" dirty="0"/>
              <a:t>).</a:t>
            </a:r>
          </a:p>
          <a:p>
            <a:r>
              <a:rPr lang="en-GB" sz="2400" noProof="0" dirty="0"/>
              <a:t>Read Wil’s book (</a:t>
            </a:r>
            <a:r>
              <a:rPr lang="en-GB" sz="2400" noProof="0" dirty="0">
                <a:hlinkClick r:id="rId5"/>
              </a:rPr>
              <a:t>https://www.springer.com/gp/book/9783662498507</a:t>
            </a:r>
            <a:r>
              <a:rPr lang="en-GB" sz="2400" noProof="0" dirty="0"/>
              <a:t>) and website (</a:t>
            </a:r>
            <a:r>
              <a:rPr lang="en-GB" sz="2400" noProof="0" dirty="0">
                <a:hlinkClick r:id="rId6"/>
              </a:rPr>
              <a:t>https://processmining.org</a:t>
            </a:r>
            <a:r>
              <a:rPr lang="en-GB" sz="2400" noProof="0" dirty="0"/>
              <a:t>)</a:t>
            </a:r>
          </a:p>
          <a:p>
            <a:r>
              <a:rPr lang="en-GB" sz="2400" noProof="0" dirty="0"/>
              <a:t>Read </a:t>
            </a:r>
            <a:r>
              <a:rPr lang="en-GB" sz="2400" noProof="0" dirty="0" err="1"/>
              <a:t>Fluxicon’s</a:t>
            </a:r>
            <a:r>
              <a:rPr lang="en-GB" sz="2400" noProof="0" dirty="0"/>
              <a:t> online book (</a:t>
            </a:r>
            <a:r>
              <a:rPr lang="en-GB" sz="2400" noProof="0" dirty="0">
                <a:hlinkClick r:id="rId7"/>
              </a:rPr>
              <a:t>http://processminingbook.com/index.html</a:t>
            </a:r>
            <a:r>
              <a:rPr lang="en-GB" sz="2400" noProof="0" dirty="0"/>
              <a:t>)</a:t>
            </a:r>
          </a:p>
          <a:p>
            <a:r>
              <a:rPr lang="en-GB" sz="2400" noProof="0" dirty="0"/>
              <a:t>Secret tip: The Flux Capacitor blog (</a:t>
            </a:r>
            <a:r>
              <a:rPr lang="en-GB" sz="2400" noProof="0" dirty="0">
                <a:hlinkClick r:id="rId8"/>
              </a:rPr>
              <a:t>https://fluxicon.com/blog</a:t>
            </a:r>
            <a:r>
              <a:rPr lang="en-GB" sz="2400" noProof="0" dirty="0"/>
              <a:t>) especially the older entries between 2011-2014 contain a lot of tips and tricks</a:t>
            </a:r>
          </a:p>
        </p:txBody>
      </p:sp>
    </p:spTree>
    <p:extLst>
      <p:ext uri="{BB962C8B-B14F-4D97-AF65-F5344CB8AC3E}">
        <p14:creationId xmlns:p14="http://schemas.microsoft.com/office/powerpoint/2010/main" val="30374971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10657184" cy="648072"/>
          </a:xfrm>
        </p:spPr>
        <p:txBody>
          <a:bodyPr/>
          <a:lstStyle/>
          <a:p>
            <a:r>
              <a:rPr lang="en-GB" noProof="0" dirty="0"/>
              <a:t>Recommendations</a:t>
            </a:r>
          </a:p>
        </p:txBody>
      </p:sp>
      <p:sp>
        <p:nvSpPr>
          <p:cNvPr id="4" name="Slide Number Placeholder 3"/>
          <p:cNvSpPr>
            <a:spLocks noGrp="1"/>
          </p:cNvSpPr>
          <p:nvPr>
            <p:ph type="sldNum" sz="quarter" idx="12"/>
          </p:nvPr>
        </p:nvSpPr>
        <p:spPr/>
        <p:txBody>
          <a:bodyPr/>
          <a:lstStyle/>
          <a:p>
            <a:r>
              <a:rPr lang="en-GB" dirty="0"/>
              <a:t>Page </a:t>
            </a:r>
            <a:fld id="{C26A69B5-200B-4E8E-9012-4EBB91306B1A}" type="slidenum">
              <a:rPr lang="en-GB" smtClean="0"/>
              <a:pPr/>
              <a:t>77</a:t>
            </a:fld>
            <a:endParaRPr lang="en-GB" dirty="0"/>
          </a:p>
        </p:txBody>
      </p:sp>
      <p:sp>
        <p:nvSpPr>
          <p:cNvPr id="15" name="Content Placeholder 2"/>
          <p:cNvSpPr>
            <a:spLocks noGrp="1"/>
          </p:cNvSpPr>
          <p:nvPr>
            <p:ph idx="1"/>
          </p:nvPr>
        </p:nvSpPr>
        <p:spPr>
          <a:xfrm>
            <a:off x="838200" y="1825625"/>
            <a:ext cx="10515600" cy="4351338"/>
          </a:xfrm>
        </p:spPr>
        <p:txBody>
          <a:bodyPr>
            <a:normAutofit/>
          </a:bodyPr>
          <a:lstStyle/>
          <a:p>
            <a:r>
              <a:rPr lang="en-GB" sz="2400" noProof="0" dirty="0"/>
              <a:t>Think big: if you are passionate you CAN make a difference</a:t>
            </a:r>
          </a:p>
          <a:p>
            <a:r>
              <a:rPr lang="en-GB" sz="2400" noProof="0" dirty="0"/>
              <a:t>Think big: this is a unique opportunity where public sector audit can be ahead of the private sector</a:t>
            </a:r>
          </a:p>
          <a:p>
            <a:endParaRPr lang="en-GB" sz="2400" noProof="0" dirty="0"/>
          </a:p>
          <a:p>
            <a:r>
              <a:rPr lang="en-GB" sz="2400" noProof="0" dirty="0"/>
              <a:t>Act local: find out how automation/process mining can help your colleagues</a:t>
            </a:r>
          </a:p>
          <a:p>
            <a:r>
              <a:rPr lang="en-GB" sz="2400" noProof="0" dirty="0"/>
              <a:t>Act local: find out how your organisation may benefit from this</a:t>
            </a:r>
          </a:p>
          <a:p>
            <a:endParaRPr lang="en-GB" sz="2400" noProof="0" dirty="0"/>
          </a:p>
          <a:p>
            <a:r>
              <a:rPr lang="en-GB" sz="2400" noProof="0" dirty="0"/>
              <a:t>Be realistic: it may or may not work out for you</a:t>
            </a:r>
          </a:p>
          <a:p>
            <a:r>
              <a:rPr lang="en-GB" sz="2400" noProof="0" dirty="0"/>
              <a:t>Be realistic: the technology might not be mature enough for your use case, but it might be overnight. Anticipate the change!</a:t>
            </a:r>
          </a:p>
          <a:p>
            <a:pPr marL="0" indent="0">
              <a:buNone/>
            </a:pPr>
            <a:endParaRPr lang="en-GB" sz="2600" noProof="0" dirty="0"/>
          </a:p>
          <a:p>
            <a:pPr marL="0" indent="0">
              <a:buNone/>
            </a:pPr>
            <a:endParaRPr lang="en-GB" sz="2400" noProof="0" dirty="0"/>
          </a:p>
        </p:txBody>
      </p:sp>
    </p:spTree>
    <p:extLst>
      <p:ext uri="{BB962C8B-B14F-4D97-AF65-F5344CB8AC3E}">
        <p14:creationId xmlns:p14="http://schemas.microsoft.com/office/powerpoint/2010/main" val="3603060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96" y="1152527"/>
            <a:ext cx="8064500" cy="539750"/>
          </a:xfrm>
        </p:spPr>
        <p:txBody>
          <a:bodyPr rtlCol="0">
            <a:normAutofit fontScale="90000"/>
          </a:bodyPr>
          <a:lstStyle/>
          <a:p>
            <a:pPr>
              <a:defRPr/>
            </a:pPr>
            <a:r>
              <a:rPr lang="en-GB" noProof="0" dirty="0"/>
              <a:t>QUESTIONS?</a:t>
            </a:r>
            <a:br>
              <a:rPr lang="en-GB" noProof="0" dirty="0"/>
            </a:br>
            <a:r>
              <a:rPr lang="en-GB" noProof="0" dirty="0"/>
              <a:t/>
            </a:r>
            <a:br>
              <a:rPr lang="en-GB" noProof="0" dirty="0"/>
            </a:br>
            <a:r>
              <a:rPr lang="en-GB" noProof="0" dirty="0"/>
              <a:t/>
            </a:r>
            <a:br>
              <a:rPr lang="en-GB" noProof="0" dirty="0"/>
            </a:br>
            <a:endParaRPr lang="en-GB" noProof="0" dirty="0"/>
          </a:p>
        </p:txBody>
      </p:sp>
      <p:sp>
        <p:nvSpPr>
          <p:cNvPr id="43011" name="Text Placeholder 2"/>
          <p:cNvSpPr>
            <a:spLocks noGrp="1"/>
          </p:cNvSpPr>
          <p:nvPr>
            <p:ph type="body" idx="1"/>
          </p:nvPr>
        </p:nvSpPr>
        <p:spPr>
          <a:xfrm>
            <a:off x="2100263" y="2052639"/>
            <a:ext cx="8064500" cy="358775"/>
          </a:xfrm>
        </p:spPr>
        <p:txBody>
          <a:bodyPr/>
          <a:lstStyle/>
          <a:p>
            <a:pPr eaLnBrk="1" hangingPunct="1"/>
            <a:endParaRPr lang="en-GB" altLang="en-US" noProof="0" dirty="0"/>
          </a:p>
          <a:p>
            <a:pPr eaLnBrk="1" hangingPunct="1"/>
            <a:endParaRPr lang="en-GB" altLang="en-US" noProof="0" dirty="0"/>
          </a:p>
        </p:txBody>
      </p:sp>
      <p:sp>
        <p:nvSpPr>
          <p:cNvPr id="4301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fontAlgn="base" hangingPunct="1">
              <a:lnSpc>
                <a:spcPct val="100000"/>
              </a:lnSpc>
              <a:spcBef>
                <a:spcPct val="0"/>
              </a:spcBef>
              <a:spcAft>
                <a:spcPct val="0"/>
              </a:spcAft>
              <a:buClrTx/>
              <a:buSzTx/>
              <a:buFontTx/>
              <a:buNone/>
            </a:pPr>
            <a:r>
              <a:rPr lang="en-GB" altLang="en-US">
                <a:solidFill>
                  <a:schemeClr val="bg1"/>
                </a:solidFill>
              </a:rPr>
              <a:t>Page </a:t>
            </a:r>
            <a:fld id="{3781965E-40D7-4C9D-BA46-1528DDC9EE45}" type="slidenum">
              <a:rPr lang="en-GB" altLang="en-US" smtClean="0">
                <a:solidFill>
                  <a:schemeClr val="bg1"/>
                </a:solidFill>
              </a:rPr>
              <a:pPr eaLnBrk="1" fontAlgn="base" hangingPunct="1">
                <a:lnSpc>
                  <a:spcPct val="100000"/>
                </a:lnSpc>
                <a:spcBef>
                  <a:spcPct val="0"/>
                </a:spcBef>
                <a:spcAft>
                  <a:spcPct val="0"/>
                </a:spcAft>
                <a:buClrTx/>
                <a:buSzTx/>
                <a:buFontTx/>
                <a:buNone/>
              </a:pPr>
              <a:t>78</a:t>
            </a:fld>
            <a:endParaRPr lang="en-GB" altLang="en-US">
              <a:solidFill>
                <a:schemeClr val="bg1"/>
              </a:solidFill>
            </a:endParaRPr>
          </a:p>
        </p:txBody>
      </p:sp>
      <p:sp>
        <p:nvSpPr>
          <p:cNvPr id="43014" name="Text Placeholder 2"/>
          <p:cNvSpPr>
            <a:spLocks/>
          </p:cNvSpPr>
          <p:nvPr/>
        </p:nvSpPr>
        <p:spPr bwMode="auto">
          <a:xfrm>
            <a:off x="891396" y="2709068"/>
            <a:ext cx="80645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512763" indent="-2349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758825"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993775"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12192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16764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133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2590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048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hangingPunct="1">
              <a:buFont typeface="Arial" pitchFamily="34" charset="0"/>
              <a:buNone/>
            </a:pPr>
            <a:r>
              <a:rPr lang="en-GB" altLang="en-US" sz="2000" dirty="0">
                <a:solidFill>
                  <a:schemeClr val="accent2"/>
                </a:solidFill>
              </a:rPr>
              <a:t>Email: zsolt.varga@eca.europa.eu</a:t>
            </a:r>
          </a:p>
          <a:p>
            <a:pPr eaLnBrk="1" hangingPunct="1">
              <a:buNone/>
            </a:pPr>
            <a:r>
              <a:rPr lang="en-GB" altLang="en-US" sz="2000" dirty="0">
                <a:solidFill>
                  <a:schemeClr val="accent2"/>
                </a:solidFill>
              </a:rPr>
              <a:t>LinkedIn: www.linkedin.com/in/zsvarga/</a:t>
            </a:r>
          </a:p>
          <a:p>
            <a:pPr eaLnBrk="1" hangingPunct="1">
              <a:buNone/>
            </a:pPr>
            <a:r>
              <a:rPr lang="en-GB" altLang="en-US" sz="2000" dirty="0">
                <a:solidFill>
                  <a:schemeClr val="accent2"/>
                </a:solidFill>
              </a:rPr>
              <a:t>GitHub: github.com/</a:t>
            </a:r>
            <a:r>
              <a:rPr lang="en-GB" altLang="en-US" sz="2000" dirty="0" err="1">
                <a:solidFill>
                  <a:schemeClr val="accent2"/>
                </a:solidFill>
              </a:rPr>
              <a:t>zseebrz</a:t>
            </a:r>
            <a:r>
              <a:rPr lang="en-GB" altLang="en-US" sz="2000" dirty="0">
                <a:solidFill>
                  <a:schemeClr val="accent2"/>
                </a:solidFill>
              </a:rPr>
              <a:t> </a:t>
            </a:r>
          </a:p>
          <a:p>
            <a:pPr eaLnBrk="1" hangingPunct="1">
              <a:buNone/>
            </a:pPr>
            <a:r>
              <a:rPr lang="en-GB" altLang="en-US" sz="2000" dirty="0">
                <a:solidFill>
                  <a:schemeClr val="accent2"/>
                </a:solidFill>
              </a:rPr>
              <a:t>Tableau Public: public.tableau.com/profile/</a:t>
            </a:r>
            <a:r>
              <a:rPr lang="en-GB" altLang="en-US" sz="2000" dirty="0" err="1">
                <a:solidFill>
                  <a:schemeClr val="accent2"/>
                </a:solidFill>
              </a:rPr>
              <a:t>zsolt.varga</a:t>
            </a:r>
            <a:r>
              <a:rPr lang="en-GB" altLang="en-US" sz="2000" dirty="0">
                <a:solidFill>
                  <a:schemeClr val="accent2"/>
                </a:solidFill>
              </a:rPr>
              <a:t>#!/</a:t>
            </a:r>
            <a:br>
              <a:rPr lang="en-GB" altLang="en-US" sz="2000" dirty="0">
                <a:solidFill>
                  <a:schemeClr val="accent2"/>
                </a:solidFill>
              </a:rPr>
            </a:br>
            <a:endParaRPr lang="en-GB" altLang="en-US" sz="2000" dirty="0">
              <a:solidFill>
                <a:schemeClr val="accent2"/>
              </a:solidFill>
            </a:endParaRPr>
          </a:p>
          <a:p>
            <a:pPr eaLnBrk="1" hangingPunct="1">
              <a:buNone/>
            </a:pPr>
            <a:endParaRPr lang="en-GB" altLang="en-US" sz="2000" dirty="0">
              <a:solidFill>
                <a:schemeClr val="accent2"/>
              </a:solidFill>
            </a:endParaRPr>
          </a:p>
          <a:p>
            <a:pPr eaLnBrk="1" hangingPunct="1">
              <a:buFont typeface="Arial" pitchFamily="34" charset="0"/>
              <a:buNone/>
            </a:pPr>
            <a:endParaRPr lang="en-GB" altLang="en-US" sz="2000" dirty="0">
              <a:solidFill>
                <a:schemeClr val="accent2"/>
              </a:solidFill>
            </a:endParaRPr>
          </a:p>
          <a:p>
            <a:pPr eaLnBrk="1" hangingPunct="1">
              <a:buFont typeface="Arial" pitchFamily="34" charset="0"/>
              <a:buNone/>
            </a:pPr>
            <a:endParaRPr lang="en-GB" altLang="en-US" sz="2000" dirty="0">
              <a:solidFill>
                <a:schemeClr val="accent2"/>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3DCEF-DF90-45DD-AB10-3A5B91E7C7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7300" y="1075241"/>
            <a:ext cx="9191625" cy="5219700"/>
          </a:xfrm>
          <a:prstGeom prst="rect">
            <a:avLst/>
          </a:prstGeom>
        </p:spPr>
      </p:pic>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8</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pPr algn="ctr"/>
            <a:r>
              <a:rPr lang="en-GB" noProof="0" dirty="0"/>
              <a:t>Tableau viz, pretty close, but static, concurrencies shown as overlaps</a:t>
            </a:r>
          </a:p>
        </p:txBody>
      </p:sp>
      <p:sp>
        <p:nvSpPr>
          <p:cNvPr id="6" name="Rounded Rectangular Callout 15">
            <a:extLst>
              <a:ext uri="{FF2B5EF4-FFF2-40B4-BE49-F238E27FC236}">
                <a16:creationId xmlns:a16="http://schemas.microsoft.com/office/drawing/2014/main" id="{C32D7DA4-A7CE-4397-8EF9-C7243675247F}"/>
              </a:ext>
            </a:extLst>
          </p:cNvPr>
          <p:cNvSpPr/>
          <p:nvPr/>
        </p:nvSpPr>
        <p:spPr>
          <a:xfrm>
            <a:off x="8171301" y="4229100"/>
            <a:ext cx="3181283" cy="2027321"/>
          </a:xfrm>
          <a:prstGeom prst="wedgeRoundRectCallout">
            <a:avLst>
              <a:gd name="adj1" fmla="val -245586"/>
              <a:gd name="adj2" fmla="val -5711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hu-HU" sz="2000" dirty="0">
                <a:solidFill>
                  <a:schemeClr val="bg1"/>
                </a:solidFill>
              </a:rPr>
              <a:t>Data </a:t>
            </a:r>
            <a:r>
              <a:rPr lang="hu-HU" sz="2000" dirty="0" err="1">
                <a:solidFill>
                  <a:schemeClr val="bg1"/>
                </a:solidFill>
              </a:rPr>
              <a:t>protection</a:t>
            </a:r>
            <a:r>
              <a:rPr lang="hu-HU" sz="2000" dirty="0">
                <a:solidFill>
                  <a:schemeClr val="bg1"/>
                </a:solidFill>
              </a:rPr>
              <a:t> </a:t>
            </a:r>
            <a:r>
              <a:rPr lang="hu-HU" sz="2000" dirty="0" err="1">
                <a:solidFill>
                  <a:schemeClr val="bg1"/>
                </a:solidFill>
              </a:rPr>
              <a:t>lesson</a:t>
            </a:r>
            <a:r>
              <a:rPr lang="hu-HU" sz="2000" dirty="0">
                <a:solidFill>
                  <a:schemeClr val="bg1"/>
                </a:solidFill>
              </a:rPr>
              <a:t> 1: DO NOT show </a:t>
            </a:r>
            <a:r>
              <a:rPr lang="hu-HU" sz="2000" dirty="0" err="1">
                <a:solidFill>
                  <a:schemeClr val="bg1"/>
                </a:solidFill>
              </a:rPr>
              <a:t>anything</a:t>
            </a:r>
            <a:r>
              <a:rPr lang="hu-HU" sz="2000" dirty="0">
                <a:solidFill>
                  <a:schemeClr val="bg1"/>
                </a:solidFill>
              </a:rPr>
              <a:t> </a:t>
            </a:r>
            <a:r>
              <a:rPr lang="hu-HU" sz="2000" dirty="0" err="1">
                <a:solidFill>
                  <a:schemeClr val="bg1"/>
                </a:solidFill>
              </a:rPr>
              <a:t>that</a:t>
            </a:r>
            <a:r>
              <a:rPr lang="hu-HU" sz="2000" dirty="0">
                <a:solidFill>
                  <a:schemeClr val="bg1"/>
                </a:solidFill>
              </a:rPr>
              <a:t> is </a:t>
            </a:r>
            <a:r>
              <a:rPr lang="hu-HU" sz="2000" dirty="0" err="1">
                <a:solidFill>
                  <a:schemeClr val="bg1"/>
                </a:solidFill>
              </a:rPr>
              <a:t>considered</a:t>
            </a:r>
            <a:r>
              <a:rPr lang="hu-HU" sz="2000" dirty="0">
                <a:solidFill>
                  <a:schemeClr val="bg1"/>
                </a:solidFill>
              </a:rPr>
              <a:t> </a:t>
            </a:r>
            <a:r>
              <a:rPr lang="hu-HU" sz="2000" dirty="0" err="1">
                <a:solidFill>
                  <a:schemeClr val="bg1"/>
                </a:solidFill>
              </a:rPr>
              <a:t>to</a:t>
            </a:r>
            <a:r>
              <a:rPr lang="hu-HU" sz="2000" dirty="0">
                <a:solidFill>
                  <a:schemeClr val="bg1"/>
                </a:solidFill>
              </a:rPr>
              <a:t> be non-</a:t>
            </a:r>
            <a:r>
              <a:rPr lang="hu-HU" sz="2000" dirty="0" err="1">
                <a:solidFill>
                  <a:schemeClr val="bg1"/>
                </a:solidFill>
              </a:rPr>
              <a:t>public</a:t>
            </a:r>
            <a:r>
              <a:rPr lang="hu-HU" sz="2000" dirty="0">
                <a:solidFill>
                  <a:schemeClr val="bg1"/>
                </a:solidFill>
              </a:rPr>
              <a:t> </a:t>
            </a:r>
            <a:r>
              <a:rPr lang="hu-HU" sz="2000" dirty="0" err="1">
                <a:solidFill>
                  <a:schemeClr val="bg1"/>
                </a:solidFill>
              </a:rPr>
              <a:t>or</a:t>
            </a:r>
            <a:r>
              <a:rPr lang="hu-HU" sz="2000" dirty="0">
                <a:solidFill>
                  <a:schemeClr val="bg1"/>
                </a:solidFill>
              </a:rPr>
              <a:t> </a:t>
            </a:r>
            <a:r>
              <a:rPr lang="hu-HU" sz="2000" dirty="0" err="1">
                <a:solidFill>
                  <a:schemeClr val="bg1"/>
                </a:solidFill>
              </a:rPr>
              <a:t>proprietary</a:t>
            </a:r>
            <a:r>
              <a:rPr lang="hu-HU" sz="2000" dirty="0">
                <a:solidFill>
                  <a:schemeClr val="bg1"/>
                </a:solidFill>
              </a:rPr>
              <a:t> </a:t>
            </a:r>
            <a:r>
              <a:rPr lang="hu-HU" sz="2000" dirty="0" err="1">
                <a:solidFill>
                  <a:schemeClr val="bg1"/>
                </a:solidFill>
              </a:rPr>
              <a:t>information</a:t>
            </a:r>
            <a:endParaRPr lang="en-GB" sz="2000" dirty="0">
              <a:solidFill>
                <a:schemeClr val="bg1"/>
              </a:solidFill>
            </a:endParaRPr>
          </a:p>
        </p:txBody>
      </p:sp>
    </p:spTree>
    <p:extLst>
      <p:ext uri="{BB962C8B-B14F-4D97-AF65-F5344CB8AC3E}">
        <p14:creationId xmlns:p14="http://schemas.microsoft.com/office/powerpoint/2010/main" val="242072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C26A69B5-200B-4E8E-9012-4EBB91306B1A}" type="slidenum">
              <a:rPr lang="en-GB" smtClean="0"/>
              <a:pPr/>
              <a:t>9</a:t>
            </a:fld>
            <a:endParaRPr lang="en-GB" dirty="0"/>
          </a:p>
        </p:txBody>
      </p:sp>
      <p:sp>
        <p:nvSpPr>
          <p:cNvPr id="2" name="Title 1"/>
          <p:cNvSpPr>
            <a:spLocks noGrp="1"/>
          </p:cNvSpPr>
          <p:nvPr>
            <p:ph type="title"/>
          </p:nvPr>
        </p:nvSpPr>
        <p:spPr>
          <a:xfrm>
            <a:off x="695400" y="260648"/>
            <a:ext cx="10657184" cy="648072"/>
          </a:xfrm>
          <a:solidFill>
            <a:schemeClr val="bg1"/>
          </a:solidFill>
        </p:spPr>
        <p:txBody>
          <a:bodyPr/>
          <a:lstStyle/>
          <a:p>
            <a:r>
              <a:rPr lang="en-GB" noProof="0" dirty="0"/>
              <a:t>Full OPC process (spaghetti)</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38362" y="942975"/>
            <a:ext cx="7915275" cy="4972050"/>
          </a:xfrm>
          <a:prstGeom prst="rect">
            <a:avLst/>
          </a:prstGeom>
        </p:spPr>
      </p:pic>
    </p:spTree>
    <p:extLst>
      <p:ext uri="{BB962C8B-B14F-4D97-AF65-F5344CB8AC3E}">
        <p14:creationId xmlns:p14="http://schemas.microsoft.com/office/powerpoint/2010/main" val="3757185886"/>
      </p:ext>
    </p:extLst>
  </p:cSld>
  <p:clrMapOvr>
    <a:masterClrMapping/>
  </p:clrMapOvr>
</p:sld>
</file>

<file path=ppt/theme/theme1.xml><?xml version="1.0" encoding="utf-8"?>
<a:theme xmlns:a="http://schemas.openxmlformats.org/drawingml/2006/main" name="1_Office Theme">
  <a:themeElements>
    <a:clrScheme name="ECA">
      <a:dk1>
        <a:sysClr val="windowText" lastClr="000000"/>
      </a:dk1>
      <a:lt1>
        <a:sysClr val="window" lastClr="FFFFFF"/>
      </a:lt1>
      <a:dk2>
        <a:srgbClr val="242852"/>
      </a:dk2>
      <a:lt2>
        <a:srgbClr val="ACCBF9"/>
      </a:lt2>
      <a:accent1>
        <a:srgbClr val="026938"/>
      </a:accent1>
      <a:accent2>
        <a:srgbClr val="CDDC29"/>
      </a:accent2>
      <a:accent3>
        <a:srgbClr val="C2C3C6"/>
      </a:accent3>
      <a:accent4>
        <a:srgbClr val="58595B"/>
      </a:accent4>
      <a:accent5>
        <a:srgbClr val="20409A"/>
      </a:accent5>
      <a:accent6>
        <a:srgbClr val="7D9DD2"/>
      </a:accent6>
      <a:hlink>
        <a:srgbClr val="9454C3"/>
      </a:hlink>
      <a:folHlink>
        <a:srgbClr val="3EBBF0"/>
      </a:folHlink>
    </a:clrScheme>
    <a:fontScheme name="Myraid Pro">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192064a5-2386-4711-9645-fc7efad62054">5NNTHXNKNENN-1318-243</_dlc_DocId>
    <_dlc_DocIdUrl xmlns="192064a5-2386-4711-9645-fc7efad62054">
      <Url>https://workplace.eca.eu/EKA/SB/_layouts/15/DocIdRedir.aspx?ID=5NNTHXNKNENN-1318-243</Url>
      <Description>5NNTHXNKNENN-1318-243</Description>
    </_dlc_DocIdUrl>
    <PublishingExpirationDate xmlns="http://schemas.microsoft.com/sharepoint/v3" xsi:nil="true"/>
    <PublishingStartDate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83233DEF491BC4B84E9CC1B7C6C4982" ma:contentTypeVersion="1" ma:contentTypeDescription="Create a new document." ma:contentTypeScope="" ma:versionID="d7a79325ce73b21ea52713332ce9b4e4">
  <xsd:schema xmlns:xsd="http://www.w3.org/2001/XMLSchema" xmlns:xs="http://www.w3.org/2001/XMLSchema" xmlns:p="http://schemas.microsoft.com/office/2006/metadata/properties" xmlns:ns1="http://schemas.microsoft.com/sharepoint/v3" xmlns:ns2="192064a5-2386-4711-9645-fc7efad62054" targetNamespace="http://schemas.microsoft.com/office/2006/metadata/properties" ma:root="true" ma:fieldsID="cda12fe74381ce309f3377aba58152f6" ns1:_="" ns2:_="">
    <xsd:import namespace="http://schemas.microsoft.com/sharepoint/v3"/>
    <xsd:import namespace="192064a5-2386-4711-9645-fc7efad62054"/>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 ma:hidden="true" ma:internalName="PublishingStartDate">
      <xsd:simpleType>
        <xsd:restriction base="dms:Unknown"/>
      </xsd:simpleType>
    </xsd:element>
    <xsd:element name="PublishingExpirationDate" ma:index="12"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92064a5-2386-4711-9645-fc7efad6205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0CA76E-536A-4AD5-958E-2198C4D1DACB}">
  <ds:schemaRefs>
    <ds:schemaRef ds:uri="http://schemas.microsoft.com/sharepoint/events"/>
  </ds:schemaRefs>
</ds:datastoreItem>
</file>

<file path=customXml/itemProps2.xml><?xml version="1.0" encoding="utf-8"?>
<ds:datastoreItem xmlns:ds="http://schemas.openxmlformats.org/officeDocument/2006/customXml" ds:itemID="{58E0AD38-5B0B-4533-8AE7-AD98B2486C9C}">
  <ds:schemaRefs>
    <ds:schemaRef ds:uri="http://schemas.microsoft.com/sharepoint/v3/contenttype/forms"/>
  </ds:schemaRefs>
</ds:datastoreItem>
</file>

<file path=customXml/itemProps3.xml><?xml version="1.0" encoding="utf-8"?>
<ds:datastoreItem xmlns:ds="http://schemas.openxmlformats.org/officeDocument/2006/customXml" ds:itemID="{BEC1DBAC-7688-4A70-B420-9D17EE25435E}">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92064a5-2386-4711-9645-fc7efad62054"/>
    <ds:schemaRef ds:uri="http://www.w3.org/XML/1998/namespace"/>
  </ds:schemaRefs>
</ds:datastoreItem>
</file>

<file path=customXml/itemProps4.xml><?xml version="1.0" encoding="utf-8"?>
<ds:datastoreItem xmlns:ds="http://schemas.openxmlformats.org/officeDocument/2006/customXml" ds:itemID="{58D80257-330D-4857-A2CE-5206C8C7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92064a5-2386-4711-9645-fc7efad62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7345</TotalTime>
  <Words>3147</Words>
  <Application>Microsoft Office PowerPoint</Application>
  <PresentationFormat>Widescreen</PresentationFormat>
  <Paragraphs>536</Paragraphs>
  <Slides>78</Slides>
  <Notes>78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Myriad Pro</vt:lpstr>
      <vt:lpstr>1_Office Theme</vt:lpstr>
      <vt:lpstr>Process Mining in the Wild</vt:lpstr>
      <vt:lpstr>Process Mining Safari</vt:lpstr>
      <vt:lpstr>Process mining in the government sector</vt:lpstr>
      <vt:lpstr>Process Mining  for performance audit  Case study 1:  European Public Consultations</vt:lpstr>
      <vt:lpstr>Process Mining Safari Part 1: playing it safe</vt:lpstr>
      <vt:lpstr>Audit case</vt:lpstr>
      <vt:lpstr>Input data for process mining</vt:lpstr>
      <vt:lpstr>Tableau viz, pretty close, but static, concurrencies shown as overlaps</vt:lpstr>
      <vt:lpstr>Full OPC process (spaghetti)</vt:lpstr>
      <vt:lpstr>Simplified OPC process (layered, „lasagne” process)</vt:lpstr>
      <vt:lpstr>Process conformance checking on automatically inferred model</vt:lpstr>
      <vt:lpstr>Process conformance checking on automatically inferred model</vt:lpstr>
      <vt:lpstr>Lessons learned</vt:lpstr>
      <vt:lpstr>Audit of EU agencies   Visualising and conformance checking of agency payments </vt:lpstr>
      <vt:lpstr>Process Mining Safari Part 2: a closer look at the beast</vt:lpstr>
      <vt:lpstr>Audit case</vt:lpstr>
      <vt:lpstr>Small detour (between rock and a hard place)</vt:lpstr>
      <vt:lpstr>Small detour (between rock and a hard place)</vt:lpstr>
      <vt:lpstr>Access to data + data protection concerns</vt:lpstr>
      <vt:lpstr>Relational database model</vt:lpstr>
      <vt:lpstr>What you are likely to get for process mining</vt:lpstr>
      <vt:lpstr>What you are likely to get for process mining</vt:lpstr>
      <vt:lpstr>What you are likely to get for process mining</vt:lpstr>
      <vt:lpstr>What you are likely to get for process mining</vt:lpstr>
      <vt:lpstr>Access to data + data protection concerns</vt:lpstr>
      <vt:lpstr>Access to data + data protection concerns</vt:lpstr>
      <vt:lpstr>Access to data + data protection concerns</vt:lpstr>
      <vt:lpstr>Audit of EU agencies  Information extraction from pdfs</vt:lpstr>
      <vt:lpstr>Why?</vt:lpstr>
      <vt:lpstr>Information extraction pipeline</vt:lpstr>
      <vt:lpstr>PowerPoint Presentation</vt:lpstr>
      <vt:lpstr>A possible pdf data extraction workflow</vt:lpstr>
      <vt:lpstr>PowerPoint Presentation</vt:lpstr>
      <vt:lpstr>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social network based on the event log</vt:lpstr>
      <vt:lpstr>Import/conversion settings are important!!!</vt:lpstr>
      <vt:lpstr>Creating a social network based on the event log</vt:lpstr>
      <vt:lpstr>Replaying full event log on simplified process model</vt:lpstr>
      <vt:lpstr>Replaying full event log on simplified process model</vt:lpstr>
      <vt:lpstr>Conformance checking in ProM</vt:lpstr>
      <vt:lpstr>Lessons learned</vt:lpstr>
      <vt:lpstr>Mining Service Desk log files for process improvement</vt:lpstr>
      <vt:lpstr>Process Mining Safari Part 3: being run over by an elephant</vt:lpstr>
      <vt:lpstr>Business case</vt:lpstr>
      <vt:lpstr>My expectations</vt:lpstr>
      <vt:lpstr>Reality</vt:lpstr>
      <vt:lpstr>The reality</vt:lpstr>
      <vt:lpstr>Pre-processing in Python, merging similar events</vt:lpstr>
      <vt:lpstr>My face when I first saw the resulting process graph</vt:lpstr>
      <vt:lpstr>My face when I first saw the resulting process graph</vt:lpstr>
      <vt:lpstr>My face when I first saw the resulting process graph</vt:lpstr>
      <vt:lpstr>My face when I first saw the resulting process graph</vt:lpstr>
      <vt:lpstr>My face when I first saw the resulting process graph</vt:lpstr>
      <vt:lpstr>My face when I first saw the resulting process graph</vt:lpstr>
      <vt:lpstr>The process graph derived from the pre-processed „simplified” log</vt:lpstr>
      <vt:lpstr>How to make lasagne out of spaghetti</vt:lpstr>
      <vt:lpstr>Good old Pareto principle</vt:lpstr>
      <vt:lpstr>First look with ProM and the dotted chart view</vt:lpstr>
      <vt:lpstr>Directly follows graph</vt:lpstr>
      <vt:lpstr>PowerPoint Presentation</vt:lpstr>
      <vt:lpstr>Split by duration (within a day)</vt:lpstr>
      <vt:lpstr>Split by duration (within a day)</vt:lpstr>
      <vt:lpstr>Split by duration (2-15 days)</vt:lpstr>
      <vt:lpstr>Agents vs Customers</vt:lpstr>
      <vt:lpstr>Agents vs time of activity</vt:lpstr>
      <vt:lpstr>Duration, category vs time of the week</vt:lpstr>
      <vt:lpstr>Lessons learned</vt:lpstr>
      <vt:lpstr>Recommendations</vt:lpstr>
      <vt:lpstr>Recommendations</vt:lpstr>
      <vt:lpstr>QUESTIONS?   </vt:lpstr>
    </vt:vector>
  </TitlesOfParts>
  <Company>ECA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ZSOLT VARGA</dc:creator>
  <cp:lastModifiedBy>ZSOLT VARGA</cp:lastModifiedBy>
  <cp:revision>445</cp:revision>
  <cp:lastPrinted>2019-07-11T10:52:02Z</cp:lastPrinted>
  <dcterms:created xsi:type="dcterms:W3CDTF">2018-04-16T13:18:20Z</dcterms:created>
  <dcterms:modified xsi:type="dcterms:W3CDTF">2019-09-11T14:03:35Z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0x010100383233DEF491BC4B84E9CC1B7C6C4982</vt:lpwstr>
  </property>
  <property fmtid="{D5CDD505-2E9C-101B-9397-08002B2CF9AE}" pid="3" name="_dlc_DocIdItemGuid">
    <vt:lpwstr>d0a4c772-31b8-402f-89dd-89077f35ef8e</vt:lpwstr>
  </property>
</Properties>
</file>